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89122c29014fd4" /><Relationship Type="http://schemas.openxmlformats.org/officeDocument/2006/relationships/extended-properties" Target="/docProps/app.xml" Id="R37175a13b7954ef3" /><Relationship Type="http://schemas.openxmlformats.org/officeDocument/2006/relationships/officeDocument" Target="/ppt/presentation.xml" Id="R1c0c97962f1047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fac19d94c34d05"/>
  </p:sldMasterIdLst>
  <p:notesMasterIdLst>
    <p:notesMasterId xmlns:r="http://schemas.openxmlformats.org/officeDocument/2006/relationships" r:id="R3fa0dde3f87e4a22"/>
  </p:notesMasterIdLst>
  <p:sldIdLst>
    <p:sldId xmlns:r="http://schemas.openxmlformats.org/officeDocument/2006/relationships" id="256" r:id="R199358eb64d7447d"/>
    <p:sldId xmlns:r="http://schemas.openxmlformats.org/officeDocument/2006/relationships" id="257" r:id="Rd4dac01a7b914910"/>
    <p:sldId xmlns:r="http://schemas.openxmlformats.org/officeDocument/2006/relationships" id="258" r:id="R01557dc330a74f24"/>
    <p:sldId xmlns:r="http://schemas.openxmlformats.org/officeDocument/2006/relationships" id="259" r:id="R34157893e34b4a82"/>
    <p:sldId xmlns:r="http://schemas.openxmlformats.org/officeDocument/2006/relationships" id="260" r:id="R5021066d014c4625"/>
    <p:sldId xmlns:r="http://schemas.openxmlformats.org/officeDocument/2006/relationships" id="261" r:id="Rd6180aa937724843"/>
    <p:sldId xmlns:r="http://schemas.openxmlformats.org/officeDocument/2006/relationships" id="262" r:id="R7bdde5dc4c2b44ca"/>
    <p:sldId xmlns:r="http://schemas.openxmlformats.org/officeDocument/2006/relationships" id="263" r:id="Reb09ce8fba4e4452"/>
    <p:sldId xmlns:r="http://schemas.openxmlformats.org/officeDocument/2006/relationships" id="264" r:id="Rf8d5b1a419f24298"/>
    <p:sldId xmlns:r="http://schemas.openxmlformats.org/officeDocument/2006/relationships" id="265" r:id="R9e927f336e5b4fff"/>
    <p:sldId xmlns:r="http://schemas.openxmlformats.org/officeDocument/2006/relationships" id="266" r:id="R6a4f51abe6594856"/>
    <p:sldId xmlns:r="http://schemas.openxmlformats.org/officeDocument/2006/relationships" id="267" r:id="Rf1edbd402aaf47b5"/>
    <p:sldId xmlns:r="http://schemas.openxmlformats.org/officeDocument/2006/relationships" id="268" r:id="R89e0fceead3b425e"/>
    <p:sldId xmlns:r="http://schemas.openxmlformats.org/officeDocument/2006/relationships" id="269" r:id="R93d1ab288340441d"/>
    <p:sldId xmlns:r="http://schemas.openxmlformats.org/officeDocument/2006/relationships" id="270" r:id="Re09046c6eee142cc"/>
    <p:sldId xmlns:r="http://schemas.openxmlformats.org/officeDocument/2006/relationships" id="271" r:id="R7fe4b38bcb544f21"/>
    <p:sldId xmlns:r="http://schemas.openxmlformats.org/officeDocument/2006/relationships" id="272" r:id="R1d77322a27db475d"/>
    <p:sldId xmlns:r="http://schemas.openxmlformats.org/officeDocument/2006/relationships" id="273" r:id="R1e5f52192bb24bae"/>
    <p:sldId xmlns:r="http://schemas.openxmlformats.org/officeDocument/2006/relationships" id="274" r:id="R4c501f4f331548b9"/>
    <p:sldId xmlns:r="http://schemas.openxmlformats.org/officeDocument/2006/relationships" id="275" r:id="R6f900585724948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95285c110c45b7" /><Relationship Type="http://schemas.openxmlformats.org/officeDocument/2006/relationships/slideMaster" Target="/ppt/slideMasters/slideMaster1.xml" Id="R4efac19d94c34d05" /><Relationship Type="http://schemas.openxmlformats.org/officeDocument/2006/relationships/notesMaster" Target="/ppt/notesMasters/notesMaster1.xml" Id="R3fa0dde3f87e4a22" /><Relationship Type="http://schemas.openxmlformats.org/officeDocument/2006/relationships/presProps" Target="/ppt/presProps.xml" Id="Rd40338c16aa04dc3" /><Relationship Type="http://schemas.openxmlformats.org/officeDocument/2006/relationships/tableStyles" Target="/ppt/tableStyles.xml" Id="R24176fc5a29749d3" /><Relationship Type="http://schemas.openxmlformats.org/officeDocument/2006/relationships/slide" Target="/ppt/slides/slide1.xml" Id="R199358eb64d7447d" /><Relationship Type="http://schemas.openxmlformats.org/officeDocument/2006/relationships/slide" Target="/ppt/slides/slide2.xml" Id="Rd4dac01a7b914910" /><Relationship Type="http://schemas.openxmlformats.org/officeDocument/2006/relationships/slide" Target="/ppt/slides/slide3.xml" Id="R01557dc330a74f24" /><Relationship Type="http://schemas.openxmlformats.org/officeDocument/2006/relationships/slide" Target="/ppt/slides/slide4.xml" Id="R34157893e34b4a82" /><Relationship Type="http://schemas.openxmlformats.org/officeDocument/2006/relationships/slide" Target="/ppt/slides/slide5.xml" Id="R5021066d014c4625" /><Relationship Type="http://schemas.openxmlformats.org/officeDocument/2006/relationships/slide" Target="/ppt/slides/slide6.xml" Id="Rd6180aa937724843" /><Relationship Type="http://schemas.openxmlformats.org/officeDocument/2006/relationships/slide" Target="/ppt/slides/slide7.xml" Id="R7bdde5dc4c2b44ca" /><Relationship Type="http://schemas.openxmlformats.org/officeDocument/2006/relationships/slide" Target="/ppt/slides/slide8.xml" Id="Reb09ce8fba4e4452" /><Relationship Type="http://schemas.openxmlformats.org/officeDocument/2006/relationships/slide" Target="/ppt/slides/slide9.xml" Id="Rf8d5b1a419f24298" /><Relationship Type="http://schemas.openxmlformats.org/officeDocument/2006/relationships/slide" Target="/ppt/slides/slide10.xml" Id="R9e927f336e5b4fff" /><Relationship Type="http://schemas.openxmlformats.org/officeDocument/2006/relationships/slide" Target="/ppt/slides/slide11.xml" Id="R6a4f51abe6594856" /><Relationship Type="http://schemas.openxmlformats.org/officeDocument/2006/relationships/slide" Target="/ppt/slides/slide12.xml" Id="Rf1edbd402aaf47b5" /><Relationship Type="http://schemas.openxmlformats.org/officeDocument/2006/relationships/slide" Target="/ppt/slides/slide13.xml" Id="R89e0fceead3b425e" /><Relationship Type="http://schemas.openxmlformats.org/officeDocument/2006/relationships/slide" Target="/ppt/slides/slide14.xml" Id="R93d1ab288340441d" /><Relationship Type="http://schemas.openxmlformats.org/officeDocument/2006/relationships/slide" Target="/ppt/slides/slide15.xml" Id="Re09046c6eee142cc" /><Relationship Type="http://schemas.openxmlformats.org/officeDocument/2006/relationships/slide" Target="/ppt/slides/slide16.xml" Id="R7fe4b38bcb544f21" /><Relationship Type="http://schemas.openxmlformats.org/officeDocument/2006/relationships/slide" Target="/ppt/slides/slide17.xml" Id="R1d77322a27db475d" /><Relationship Type="http://schemas.openxmlformats.org/officeDocument/2006/relationships/slide" Target="/ppt/slides/slide18.xml" Id="R1e5f52192bb24bae" /><Relationship Type="http://schemas.openxmlformats.org/officeDocument/2006/relationships/slide" Target="/ppt/slides/slide19.xml" Id="R4c501f4f331548b9" /><Relationship Type="http://schemas.openxmlformats.org/officeDocument/2006/relationships/slide" Target="/ppt/slides/slide20.xml" Id="R6f900585724948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6090a084294b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4ef28a7d814cd2" /><Relationship Type="http://schemas.openxmlformats.org/officeDocument/2006/relationships/notesMaster" Target="/ppt/notesMasters/notesMaster1.xml" Id="R49a1750b2f364d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d5cc83a1a7438c" /><Relationship Type="http://schemas.openxmlformats.org/officeDocument/2006/relationships/notesMaster" Target="/ppt/notesMasters/notesMaster1.xml" Id="Rccebdc99dd574c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5525634c1a43b6" /><Relationship Type="http://schemas.openxmlformats.org/officeDocument/2006/relationships/notesMaster" Target="/ppt/notesMasters/notesMaster1.xml" Id="R93a640a590af47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12b3b5bcf144b9" /><Relationship Type="http://schemas.openxmlformats.org/officeDocument/2006/relationships/notesMaster" Target="/ppt/notesMasters/notesMaster1.xml" Id="R09ea48fd74a14d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d7cf33afe14429" /><Relationship Type="http://schemas.openxmlformats.org/officeDocument/2006/relationships/notesMaster" Target="/ppt/notesMasters/notesMaster1.xml" Id="R45a2470fc3154d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856e323fa8475d" /><Relationship Type="http://schemas.openxmlformats.org/officeDocument/2006/relationships/notesMaster" Target="/ppt/notesMasters/notesMaster1.xml" Id="R73145e5e99e941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8ba998d64744b3" /><Relationship Type="http://schemas.openxmlformats.org/officeDocument/2006/relationships/notesMaster" Target="/ppt/notesMasters/notesMaster1.xml" Id="R702fcf467ace4d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6726a1a4d94112" /><Relationship Type="http://schemas.openxmlformats.org/officeDocument/2006/relationships/notesMaster" Target="/ppt/notesMasters/notesMaster1.xml" Id="R9b7e51f776bf43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f04163b38e4632" /><Relationship Type="http://schemas.openxmlformats.org/officeDocument/2006/relationships/notesMaster" Target="/ppt/notesMasters/notesMaster1.xml" Id="R4b78121b44964f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fa246c77284586" /><Relationship Type="http://schemas.openxmlformats.org/officeDocument/2006/relationships/notesMaster" Target="/ppt/notesMasters/notesMaster1.xml" Id="Rc0716c984f434c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98ae65400d4648" /><Relationship Type="http://schemas.openxmlformats.org/officeDocument/2006/relationships/notesMaster" Target="/ppt/notesMasters/notesMaster1.xml" Id="Rc92e580a00744e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0c8ae329224cba" /><Relationship Type="http://schemas.openxmlformats.org/officeDocument/2006/relationships/notesMaster" Target="/ppt/notesMasters/notesMaster1.xml" Id="R49473d0324a8438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3c05fdf2f54b05" /><Relationship Type="http://schemas.openxmlformats.org/officeDocument/2006/relationships/notesMaster" Target="/ppt/notesMasters/notesMaster1.xml" Id="R9d91455e083549a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86fa36eb0d4118" /><Relationship Type="http://schemas.openxmlformats.org/officeDocument/2006/relationships/notesMaster" Target="/ppt/notesMasters/notesMaster1.xml" Id="Ref1dc8a2dfad47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e429627878e4c5b" /><Relationship Type="http://schemas.openxmlformats.org/officeDocument/2006/relationships/notesMaster" Target="/ppt/notesMasters/notesMaster1.xml" Id="R6c9e3904a061407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b40bfe811324d86" /><Relationship Type="http://schemas.openxmlformats.org/officeDocument/2006/relationships/notesMaster" Target="/ppt/notesMasters/notesMaster1.xml" Id="R68fbe2a088b84a1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0806c083218400b" /><Relationship Type="http://schemas.openxmlformats.org/officeDocument/2006/relationships/notesMaster" Target="/ppt/notesMasters/notesMaster1.xml" Id="Rc3b4a801275742e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544582d23cb4e7c" /><Relationship Type="http://schemas.openxmlformats.org/officeDocument/2006/relationships/notesMaster" Target="/ppt/notesMasters/notesMaster1.xml" Id="R5a920b3e69e74cd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0e1a611a1f84a1e" /><Relationship Type="http://schemas.openxmlformats.org/officeDocument/2006/relationships/notesMaster" Target="/ppt/notesMasters/notesMaster1.xml" Id="Rc9b6514a9c9046e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d82920abb1c4ab8" /><Relationship Type="http://schemas.openxmlformats.org/officeDocument/2006/relationships/notesMaster" Target="/ppt/notesMasters/notesMaster1.xml" Id="Rabe541ab46fc46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https://trademarks.justia.com/867/74/caresync-86774738.html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APhA Foundation, “The Asheville Project.” https://www.aphafoundation.org/the-ashville-project (accessed September 9, 2026). The phrase “gold standard” is The DiaBuddy Project’s characterization of the model’s influence.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APhA Foundation, “Diabetes Ten City Challenge.” https://www.aphafoundation.org/ten-city-challenge (accessed September 9,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Narrative bridge developed by The DiaBuddy Experience. Historical foundation: https://www.aphafoundation.org/the-ashville-project and https://www.aphafoundation.org/ten-city-challenge.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https://studentaid.gov/data-center/student/portfolio</a:t>
            </a:r>
          </a:p>
          <a:p xmlns:a="http://schemas.openxmlformats.org/drawingml/2006/main">
            <a:r>
              <a:t>- https://www.gao.gov/products/gao-26-108534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https://trademarks.justia.com/867/74/caresync-86774738.html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https://www.cdc.gov/diabetes-prevention/programs/index.html</a:t>
            </a:r>
          </a:p>
          <a:p xmlns:a="http://schemas.openxmlformats.org/drawingml/2006/main">
            <a:r>
              <a:t>- https://www.cdc.gov/diabetes-prevention/lifestyle-change-program/lifestyle-change-program-details.html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https://www.gao.gov/products/gao-26-108534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https://www.DiaBuddyProject.com/</a:t>
            </a:r>
          </a:p>
          <a:p xmlns:a="http://schemas.openxmlformats.org/drawingml/2006/main">
            <a:r>
              <a:t>- https://trademarks.justia.com/867/74/caresync-86774738.html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250fd29db64c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73ce79d0634581" /><Relationship Type="http://schemas.openxmlformats.org/officeDocument/2006/relationships/slideLayout" Target="/ppt/slideLayouts/slideLayout1.xml" Id="R4a23e9daa9934a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23e9daa9934a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ba5c88f3b453b" /><Relationship Type="http://schemas.openxmlformats.org/officeDocument/2006/relationships/image" Target="/ppt/media/image.png" Id="Rfb2ebbe2aaca492e" /><Relationship Type="http://schemas.openxmlformats.org/officeDocument/2006/relationships/image" Target="/ppt/media/image2.png" Id="Rfb48d96733974920" /><Relationship Type="http://schemas.openxmlformats.org/officeDocument/2006/relationships/notesSlide" Target="/ppt/notesSlides/notesSlide1.xml" Id="Re5d516a6d08b44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402ea692546f8" /><Relationship Type="http://schemas.openxmlformats.org/officeDocument/2006/relationships/image" Target="/ppt/media/image3.png" Id="R6eaa63b7ca2a4e40" /><Relationship Type="http://schemas.openxmlformats.org/officeDocument/2006/relationships/image" Target="/ppt/media/image2.png" Id="Rda87b7c8c7fc4165" /><Relationship Type="http://schemas.openxmlformats.org/officeDocument/2006/relationships/notesSlide" Target="/ppt/notesSlides/notesSlide2.xml" Id="R34112d70cbb74b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fef0fb98d4c8c" /><Relationship Type="http://schemas.openxmlformats.org/officeDocument/2006/relationships/image" Target="/ppt/media/image3.png" Id="R6623e6c4b734425b" /><Relationship Type="http://schemas.openxmlformats.org/officeDocument/2006/relationships/image" Target="/ppt/media/image2.png" Id="Reb405aa1471d4a19" /><Relationship Type="http://schemas.openxmlformats.org/officeDocument/2006/relationships/notesSlide" Target="/ppt/notesSlides/notesSlide3.xml" Id="R02eb4da5cd7f49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3735285014716" /><Relationship Type="http://schemas.openxmlformats.org/officeDocument/2006/relationships/image" Target="/ppt/media/image3.png" Id="R91dc64d5375145bf" /><Relationship Type="http://schemas.openxmlformats.org/officeDocument/2006/relationships/image" Target="/ppt/media/image2.png" Id="R6bdb1fa4c64c4fa4" /><Relationship Type="http://schemas.openxmlformats.org/officeDocument/2006/relationships/notesSlide" Target="/ppt/notesSlides/notesSlide4.xml" Id="R261984074d4d4c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c58f08bf34e78" /><Relationship Type="http://schemas.openxmlformats.org/officeDocument/2006/relationships/image" Target="/ppt/media/image3.png" Id="Rbecf898fec7e4425" /><Relationship Type="http://schemas.openxmlformats.org/officeDocument/2006/relationships/image" Target="/ppt/media/image2.png" Id="R056a32dd30714c8a" /><Relationship Type="http://schemas.openxmlformats.org/officeDocument/2006/relationships/notesSlide" Target="/ppt/notesSlides/notesSlide5.xml" Id="R150688789b4843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6ba791f6744f8" /><Relationship Type="http://schemas.openxmlformats.org/officeDocument/2006/relationships/image" Target="/ppt/media/image4.png" Id="R6ec3da7e430f4665" /><Relationship Type="http://schemas.openxmlformats.org/officeDocument/2006/relationships/image" Target="/ppt/media/image2.png" Id="Re7c23ac94fc440bf" /><Relationship Type="http://schemas.openxmlformats.org/officeDocument/2006/relationships/notesSlide" Target="/ppt/notesSlides/notesSlide6.xml" Id="R1dffe513b09e4d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e2ccf52934db3" /><Relationship Type="http://schemas.openxmlformats.org/officeDocument/2006/relationships/image" Target="/ppt/media/image5.png" Id="R179d2879d8c04751" /><Relationship Type="http://schemas.openxmlformats.org/officeDocument/2006/relationships/image" Target="/ppt/media/image2.png" Id="R2c1f1f5f0d524368" /><Relationship Type="http://schemas.openxmlformats.org/officeDocument/2006/relationships/notesSlide" Target="/ppt/notesSlides/notesSlide7.xml" Id="R6307d9a4644742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088c89acd4908" /><Relationship Type="http://schemas.openxmlformats.org/officeDocument/2006/relationships/image" Target="/ppt/media/image6.png" Id="R76fcbca96c8a4931" /><Relationship Type="http://schemas.openxmlformats.org/officeDocument/2006/relationships/image" Target="/ppt/media/image2.png" Id="Rea1f9d789f174b61" /><Relationship Type="http://schemas.openxmlformats.org/officeDocument/2006/relationships/notesSlide" Target="/ppt/notesSlides/notesSlide8.xml" Id="Rf424bb7273ac45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33bef1d0f545d4" /><Relationship Type="http://schemas.openxmlformats.org/officeDocument/2006/relationships/image" Target="/ppt/media/image7.png" Id="R7392606c975e4351" /><Relationship Type="http://schemas.openxmlformats.org/officeDocument/2006/relationships/image" Target="/ppt/media/image2.png" Id="R6a1352f8089e4ba6" /><Relationship Type="http://schemas.openxmlformats.org/officeDocument/2006/relationships/notesSlide" Target="/ppt/notesSlides/notesSlide9.xml" Id="R3617e464786d4f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9ded4336774923" /><Relationship Type="http://schemas.openxmlformats.org/officeDocument/2006/relationships/image" Target="/ppt/media/image8.png" Id="R68dc4fc2bf5c4d4a" /><Relationship Type="http://schemas.openxmlformats.org/officeDocument/2006/relationships/image" Target="/ppt/media/image2.png" Id="R63a8fe23b20344db" /><Relationship Type="http://schemas.openxmlformats.org/officeDocument/2006/relationships/notesSlide" Target="/ppt/notesSlides/notesSlide10.xml" Id="Red4a5f7715eb43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0cca43889d41e3" /><Relationship Type="http://schemas.openxmlformats.org/officeDocument/2006/relationships/image" Target="/ppt/media/image9.png" Id="R08ff0c795f6543b5" /><Relationship Type="http://schemas.openxmlformats.org/officeDocument/2006/relationships/image" Target="/ppt/media/image2.png" Id="Rebe606359f054811" /><Relationship Type="http://schemas.openxmlformats.org/officeDocument/2006/relationships/notesSlide" Target="/ppt/notesSlides/notesSlide11.xml" Id="Rf8113228e28f409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1192145b840a2" /><Relationship Type="http://schemas.openxmlformats.org/officeDocument/2006/relationships/image" Target="/ppt/media/image10.png" Id="Rb16124c719d14629" /><Relationship Type="http://schemas.openxmlformats.org/officeDocument/2006/relationships/image" Target="/ppt/media/image2.png" Id="R73b3376245494c05" /><Relationship Type="http://schemas.openxmlformats.org/officeDocument/2006/relationships/notesSlide" Target="/ppt/notesSlides/notesSlide12.xml" Id="R924d76a2eeef408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3d8312a47418d" /><Relationship Type="http://schemas.openxmlformats.org/officeDocument/2006/relationships/image" Target="/ppt/media/image10.png" Id="R55370e991696443e" /><Relationship Type="http://schemas.openxmlformats.org/officeDocument/2006/relationships/image" Target="/ppt/media/image2.png" Id="R705ef56d8181469f" /><Relationship Type="http://schemas.openxmlformats.org/officeDocument/2006/relationships/notesSlide" Target="/ppt/notesSlides/notesSlide13.xml" Id="R6a4d98e3970c42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929d6739446be" /><Relationship Type="http://schemas.openxmlformats.org/officeDocument/2006/relationships/image" Target="/ppt/media/image11.png" Id="R2ba0a62b9fa14db2" /><Relationship Type="http://schemas.openxmlformats.org/officeDocument/2006/relationships/image" Target="/ppt/media/image2.png" Id="R91166f0090ff4858" /><Relationship Type="http://schemas.openxmlformats.org/officeDocument/2006/relationships/notesSlide" Target="/ppt/notesSlides/notesSlide14.xml" Id="Rdf82c7a5e0a949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cee89e68e4a29" /><Relationship Type="http://schemas.openxmlformats.org/officeDocument/2006/relationships/image" Target="/ppt/media/image12.png" Id="R591c3301e55e426b" /><Relationship Type="http://schemas.openxmlformats.org/officeDocument/2006/relationships/image" Target="/ppt/media/image2.png" Id="Rc90d566a139a461a" /><Relationship Type="http://schemas.openxmlformats.org/officeDocument/2006/relationships/notesSlide" Target="/ppt/notesSlides/notesSlide15.xml" Id="Rb2b614f7de1540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502a6894a41e4" /><Relationship Type="http://schemas.openxmlformats.org/officeDocument/2006/relationships/image" Target="/ppt/media/image13.png" Id="R8a1729b5b27f4eac" /><Relationship Type="http://schemas.openxmlformats.org/officeDocument/2006/relationships/image" Target="/ppt/media/image2.png" Id="Rf2bc12571019451f" /><Relationship Type="http://schemas.openxmlformats.org/officeDocument/2006/relationships/notesSlide" Target="/ppt/notesSlides/notesSlide16.xml" Id="R7559129292ca450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236851052432a" /><Relationship Type="http://schemas.openxmlformats.org/officeDocument/2006/relationships/image" Target="/ppt/media/image14.png" Id="R351127a3b91344e4" /><Relationship Type="http://schemas.openxmlformats.org/officeDocument/2006/relationships/image" Target="/ppt/media/image2.png" Id="R01385b79443c4465" /><Relationship Type="http://schemas.openxmlformats.org/officeDocument/2006/relationships/notesSlide" Target="/ppt/notesSlides/notesSlide17.xml" Id="Rf3da1adf0a4f41b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e9c0d78344c1f" /><Relationship Type="http://schemas.openxmlformats.org/officeDocument/2006/relationships/image" Target="/ppt/media/image15.png" Id="R71064b924dd141be" /><Relationship Type="http://schemas.openxmlformats.org/officeDocument/2006/relationships/image" Target="/ppt/media/image2.png" Id="Rcf83e321437e4bcb" /><Relationship Type="http://schemas.openxmlformats.org/officeDocument/2006/relationships/notesSlide" Target="/ppt/notesSlides/notesSlide18.xml" Id="R4f0fd28c545047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9af57afb2401a" /><Relationship Type="http://schemas.openxmlformats.org/officeDocument/2006/relationships/image" Target="/ppt/media/image16.png" Id="R81e58e53ed874ae3" /><Relationship Type="http://schemas.openxmlformats.org/officeDocument/2006/relationships/image" Target="/ppt/media/image2.png" Id="R067ad05240ae4061" /><Relationship Type="http://schemas.openxmlformats.org/officeDocument/2006/relationships/notesSlide" Target="/ppt/notesSlides/notesSlide19.xml" Id="Ra4558b0df8d048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e80bda496403c" /><Relationship Type="http://schemas.openxmlformats.org/officeDocument/2006/relationships/image" Target="/ppt/media/image17.png" Id="R125cc7f557104781" /><Relationship Type="http://schemas.openxmlformats.org/officeDocument/2006/relationships/image" Target="/ppt/media/image2.png" Id="Rf9f8c122ac4d47b1" /><Relationship Type="http://schemas.openxmlformats.org/officeDocument/2006/relationships/notesSlide" Target="/ppt/notesSlides/notesSlide20.xml" Id="R8bda6297db254c1f" /></Relationships>
</file>

<file path=ppt/slides/slide1.xml><?xml version="1.0" encoding="utf-8"?>
<ns0:sld xmlns:ns0="http://schemas.openxmlformats.org/presentationml/2006/main" xmlns:ns1="http://schemas.openxmlformats.org/drawingml/2006/main" xmlns:ns2="http://schemas.openxmlformats.org/officeDocument/2006/relationships" xmlns:ns3="http://schemas.microsoft.com/office/drawing/2014/main" xmlns:ns4="http://schemas.microsoft.com/office/powerpoint/2010/main">
  <ns0:cSld>
    <ns0:bg>
      <ns0:bgPr>
        <ns1:solidFill>
          <ns1:srgbClr val="F7F2E7"/>
        </ns1:solidFill>
      </ns0:bgPr>
    </ns0:bg>
    <ns0:spTree>
      <ns0:nvGrpSpPr>
        <ns0:cNvPr id="1" name=""/>
        <ns0:cNvGrpSpPr/>
        <ns0:nvPr/>
      </ns0:nvGrpSpPr>
      <ns0:grpSpPr>
        <ns1:xfrm/>
      </ns0:grpSpPr>
      <ns0:pic>
        <ns0:nvPicPr>
          <ns0:cNvPr id="12" name=""/>
          <ns0:cNvPicPr>
            <ns1:picLocks noChangeAspect="1"/>
          </ns0:cNvPicPr>
          <ns0:nvPr/>
        </ns0:nvPicPr>
        <ns0:blipFill>
          <ns1:blip ns2:embed="Rfb2ebbe2aaca492e"/>
          <ns1:stretch/>
        </ns0:blipFill>
        <ns0:spPr>
          <ns1:xfrm>
            <ns1:off x="9525000" y="353568"/>
            <ns1:ext cx="2000250" cy="512064"/>
          </ns1:xfrm>
          <ns1:prstGeom prst="rect">
            <ns1:avLst/>
          </ns1:prstGeom>
        </ns0:spPr>
      </ns0:pic>
      <ns0:sp>
        <ns0:nvSpPr>
          <ns0:cNvPr id="2" name="">
            <ns1:extLst>
              <ns1:ext uri="{FF2B5EF4-FFF2-40B4-BE49-F238E27FC236}">
                <ns3:creationId id="{B2A38C61-781D-498D-A7B7-03DCD5644278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514350"/>
            <ns1:ext cx="4762500" cy="285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125" b="1">
                <ns1:solidFill>
                  <ns1:srgbClr val="D89B12"/>
                </ns1:solidFill>
              </ns1:defRPr>
            </ns1:pPr>
            <ns1:r>
              <ns1:rPr sz="1125" b="1">
                <ns1:solidFill>
                  <ns1:srgbClr val="D89B12"/>
                </ns1:solidFill>
              </ns1:rPr>
              <ns1:t>LANZAMIENTO NACIONAL</ns1:t>
            </ns1:r>
          </ns1:p>
        </ns0:txBody>
      </ns0:sp>
      <ns0:sp>
        <ns0:nvSpPr>
          <ns0:cNvPr id="3" name="">
            <ns1:extLst>
              <ns1:ext uri="{FF2B5EF4-FFF2-40B4-BE49-F238E27FC236}">
                <ns3:creationId id="{EBA34AA6-3216-49F3-A31F-8C036A990F1E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1352550"/>
            <ns1:ext cx="10287000" cy="7239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4050" b="1">
                <ns1:solidFill>
                  <ns1:srgbClr val="176B4D"/>
                </ns1:solidFill>
              </ns1:defRPr>
            </ns1:pPr>
            <ns1:r>
              <ns1:rPr sz="4050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sp>
        <ns0:nvSpPr>
          <ns0:cNvPr id="4" name="">
            <ns1:extLst>
              <ns1:ext uri="{FF2B5EF4-FFF2-40B4-BE49-F238E27FC236}">
                <ns3:creationId id="{476E22BC-2CBA-45A8-A418-EEEFEA688FF6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2152650"/>
            <ns1:ext cx="97155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75" b="1">
                <ns1:solidFill>
                  <ns1:srgbClr val="123A46"/>
                </ns1:solidFill>
              </ns1:defRPr>
            </ns1:pPr>
            <ns1:r>
              <ns1:rPr sz="1875" b="1">
                <ns1:solidFill>
                  <ns1:srgbClr val="123A46"/>
                </ns1:solidFill>
              </ns1:rPr>
              <ns1:t>Prevención y Concientización sobre la Condición Crónica de la Deuda Estudiantil</ns1:t>
            </ns1:r>
          </ns1:p>
        </ns0:txBody>
      </ns0:sp>
      <ns0:sp>
        <ns0:nvSpPr>
          <ns0:cNvPr id="5" name="">
            <ns1:extLst>
              <ns1:ext uri="{FF2B5EF4-FFF2-40B4-BE49-F238E27FC236}">
                <ns3:creationId id="{2FB62DE7-4B8A-447C-B4E9-58BD00391F08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3143250"/>
            <ns1:ext cx="10287000" cy="1123950"/>
          </ns1:xfrm>
          <ns1:prstGeom prst="roundRect">
            <ns1:avLst>
              <ns1:gd name="adj" fmla="val 10169"/>
            </ns1:avLst>
          </ns1:prstGeom>
          <ns1:solidFill>
            <ns1:srgbClr val="123A46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6" name="">
            <ns1:extLst>
              <ns1:ext uri="{FF2B5EF4-FFF2-40B4-BE49-F238E27FC236}">
                <ns3:creationId id="{F75FF07C-30C3-4EC3-B7D4-9865CD9A3948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3314700"/>
            <ns1:ext cx="96774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100" b="1">
                <ns1:solidFill>
                  <ns1:srgbClr val="FFFFFF"/>
                </ns1:solidFill>
              </ns1:defRPr>
            </ns1:pPr>
            <ns1:r>
              <ns1:rPr sz="2100" b="1">
                <ns1:solidFill>
                  <ns1:srgbClr val="FFFFFF"/>
                </ns1:solidFill>
              </ns1:rPr>
              <ns1:t>Una solución principal para TODOS los profesionales de la salud</ns1:t>
            </ns1:r>
          </ns1:p>
        </ns0:txBody>
      </ns0:sp>
      <ns0:sp>
        <ns0:nvSpPr>
          <ns0:cNvPr id="7" name="">
            <ns1:extLst>
              <ns1:ext uri="{FF2B5EF4-FFF2-40B4-BE49-F238E27FC236}">
                <ns3:creationId id="{8BE5586B-D58D-4F2E-B863-A54E742BE7FF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3714750"/>
            <ns1:ext cx="96774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875" b="1">
                <ns1:solidFill>
                  <ns1:srgbClr val="D89B12"/>
                </ns1:solidFill>
              </ns1:defRPr>
            </ns1:pPr>
            <ns1:r>
              <ns1:rPr sz="1875" b="1">
                <ns1:solidFill>
                  <ns1:srgbClr val="D89B12"/>
                </ns1:solidFill>
              </ns1:rPr>
              <ns1:t>Prevenir. Prepararse. Participar. Reducir la Carga.</ns1:t>
            </ns1:r>
          </ns1:p>
        </ns0:txBody>
      </ns0:sp>
      <ns0:sp>
        <ns0:nvSpPr>
          <ns0:cNvPr id="8" name="">
            <ns1:extLst>
              <ns1:ext uri="{FF2B5EF4-FFF2-40B4-BE49-F238E27FC236}">
                <ns3:creationId id="{1C4D7E5E-968C-4D46-BE8F-877A983564B6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4762500"/>
            <ns1:ext cx="10287000" cy="381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725" b="1">
                <ns1:solidFill>
                  <ns1:srgbClr val="0E8A99"/>
                </ns1:solidFill>
              </ns1:defRPr>
            </ns1:pPr>
            <ns1:r>
              <ns1:rPr sz="1725" b="1">
                <ns1:solidFill>
                  <ns1:srgbClr val="0E8A99"/>
                </ns1:solidFill>
              </ns1:rPr>
              <ns1:t>DiaBuddy es para TODOS los profesionales de la salud. Prevención + Concientización es nuestra estrategia principal.</ns1:t>
            </ns1:r>
          </ns1:p>
        </ns0:txBody>
      </ns0:sp>
      <ns0:sp>
        <ns0:nvSpPr>
          <ns0:cNvPr id="9" name="">
            <ns1:extLst>
              <ns1:ext uri="{FF2B5EF4-FFF2-40B4-BE49-F238E27FC236}">
                <ns3:creationId id="{02F73A53-40FD-477E-ADD7-9CEC1245C0DB}"/>
              </ns1:ext>
            </ns1:extLst>
          </ns0:cNvPr>
          <ns0:cNvSpPr>
            <ns1:spLocks noGrp="1"/>
          </ns0:cNvSpPr>
          <ns0:nvPr/>
        </ns0:nvSpPr>
        <ns0:spPr>
          <ns1:xfrm>
            <ns1:off x="685800" y="5962650"/>
            <ns1:ext cx="10287000" cy="2667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350" b="1">
                <ns1:solidFill>
                  <ns1:srgbClr val="123A46"/>
                </ns1:solidFill>
              </ns1:defRPr>
            </ns1:pPr>
            <ns1:r>
              <ns1:rPr sz="1350" b="1">
                <ns1:solidFill>
                  <ns1:srgbClr val="123A46"/>
                </ns1:solidFill>
              </ns1:rPr>
              <ns1:t>The DiaBuddy Experience  •  Impulsado por CareSync Concierge®</ns1:t>
            </ns1:r>
          </ns1:p>
        </ns0:txBody>
      </ns0:sp>
      <ns0:pic>
        <ns0:nvPicPr>
          <ns0:cNvPr id="21" name="Picture 10"/>
          <ns0:cNvPicPr>
            <ns1:picLocks noChangeAspect="1"/>
          </ns0:cNvPicPr>
          <ns0:nvPr/>
        </ns0:nvPicPr>
        <ns0:blipFill>
          <ns1:blip ns2:embed="Rfb48d96733974920"/>
          <ns1:stretch>
            <ns1:fillRect l="0" t="0" r="0" b="0"/>
          </ns1:stretch>
        </ns0:blipFill>
        <ns0:spPr>
          <ns1:xfrm flipH="0" flipV="0">
            <ns1:off x="10668000" y="5095875"/>
            <ns1:ext cx="1047750" cy="1047750"/>
          </ns1:xfrm>
          <ns1:prstGeom prst="rect">
            <ns1:avLst/>
          </ns1:prstGeom>
        </ns0:spPr>
      </ns0:pic>
    </ns0:spTree>
    <ns0:extLst>
      <ns0:ext uri="{BB962C8B-B14F-4D97-AF65-F5344CB8AC3E}">
        <ns4:creationId val="513853751"/>
      </ns0:ext>
    </ns0:extLst>
  </ns0:cSld>
</ns0:sld>
</file>

<file path=ppt/slides/slide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EC50FD41-2F0C-4D97-A259-805D6FB311C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7" name=""/>
          <ns0:cNvPicPr>
            <ns1:picLocks noChangeAspect="1"/>
          </ns0:cNvPicPr>
          <ns0:nvPr/>
        </ns0:nvPicPr>
        <ns0:blipFill>
          <ns1:blip ns3:embed="R6eaa63b7ca2a4e40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F838A251-CDEA-48AF-B85B-78E8EF9C76B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El Proyecto Asheville estableció el modelo de referencia para la atención dirigida por farmacéuticos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D93A1EE-D112-49A1-BDBD-442DFAD5305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D2EBF4E3-055A-4FB9-97F0-113E35BDCAE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57E633C-9EC8-432F-994C-836E9CB8DD9A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02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2739F2C-244B-4E66-BE7A-175D806B8B18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52600"/>
            <ns1:ext cx="2857500" cy="1143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5250" b="1">
                <ns1:solidFill>
                  <ns1:srgbClr val="D89B12"/>
                </ns1:solidFill>
              </ns1:defRPr>
            </ns1:pPr>
            <ns1:r>
              <ns1:rPr sz="5250" b="1">
                <ns1:solidFill>
                  <ns1:srgbClr val="D89B12"/>
                </ns1:solidFill>
              </ns1:rPr>
              <ns1:t>1997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833016F6-8213-4A04-9A3D-0C58EA51A87C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914650"/>
            <ns1:ext cx="3429000" cy="4191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123A46"/>
                </ns1:solidFill>
              </ns1:defRPr>
            </ns1:pPr>
            <ns1:r>
              <ns1:rPr sz="1725" b="1">
                <ns1:solidFill>
                  <ns1:srgbClr val="123A46"/>
                </ns1:solidFill>
              </ns1:rPr>
              <ns1:t>Lanzamiento de la Ciudad de Asheville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8D4BBAB9-0C37-4933-BCD2-1E28CD0C13B0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809750"/>
            <ns1:ext cx="6477000" cy="11049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100" b="1">
                <ns1:solidFill>
                  <ns1:srgbClr val="24343A"/>
                </ns1:solidFill>
              </ns1:defRPr>
            </ns1:pPr>
            <ns1:r>
              <ns1:rPr sz="2100" b="1">
                <ns1:solidFill>
                  <ns1:srgbClr val="24343A"/>
                </ns1:solidFill>
              </ns1:rPr>
              <ns1:t>Los empleados municipales con diabetes y otras condiciones crónicas recibieron educación y apoyo continuo de farmacéuticos comunitarios encargados de su atención.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AF1C6787-3D63-4CF6-AF45-CFF91B7F88D3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3257550"/>
            <ns1:ext cx="6477000" cy="1428750"/>
          </ns1:xfrm>
          <ns1:prstGeom prst="roundRect">
            <ns1:avLst>
              <ns1:gd name="adj" fmla="val 8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727B1729-6336-45C6-A8EA-A53C4E1B30E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409950"/>
            <ns1:ext cx="60960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EL MODELO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E1C243F-3C7F-4A12-A51A-AABDDB84779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790950"/>
            <ns1:ext cx="6096000" cy="762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El programa reunió a pacientes, farmacéuticos, educadores, médicos y un pagador comprometido para lograr resultados de salud medibles. Los resultados publicados informaron mejores indicadores clínicos, menores costos, menos días de enfermedad y alta satisfacción de los pacientes.</ns1:t>
            </ns1:r>
          </ns1:p>
        </ns0:txBody>
      </ns0:sp>
      <ns0:pic>
        <ns0:nvPicPr>
          <ns0:cNvPr id="28" name="Picture 14"/>
          <ns0:cNvPicPr>
            <ns1:picLocks noChangeAspect="1"/>
          </ns0:cNvPicPr>
          <ns0:nvPr/>
        </ns0:nvPicPr>
        <ns0:blipFill>
          <ns1:blip ns3:embed="Rda87b7c8c7fc4165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293235131"/>
      </ns0:ext>
    </ns0:extLst>
  </ns0:cSld>
</ns0:sld>
</file>

<file path=ppt/slides/slide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EC50FD41-2F0C-4D97-A259-805D6FB311C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7" name=""/>
          <ns0:cNvPicPr>
            <ns1:picLocks noChangeAspect="1"/>
          </ns0:cNvPicPr>
          <ns0:nvPr/>
        </ns0:nvPicPr>
        <ns0:blipFill>
          <ns1:blip ns3:embed="R6623e6c4b734425b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F838A251-CDEA-48AF-B85B-78E8EF9C76B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El Desafío de Diabetes en Diez Ciudades demostró que el modelo podía expandirse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D93A1EE-D112-49A1-BDBD-442DFAD5305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D2EBF4E3-055A-4FB9-97F0-113E35BDCAE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57E633C-9EC8-432F-994C-836E9CB8DD9A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03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2739F2C-244B-4E66-BE7A-175D806B8B18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52600"/>
            <ns1:ext cx="2857500" cy="1143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5250" b="1">
                <ns1:solidFill>
                  <ns1:srgbClr val="D89B12"/>
                </ns1:solidFill>
              </ns1:defRPr>
            </ns1:pPr>
            <ns1:r>
              <ns1:rPr sz="5250" b="1">
                <ns1:solidFill>
                  <ns1:srgbClr val="D89B12"/>
                </ns1:solidFill>
              </ns1:rPr>
              <ns1:t>10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833016F6-8213-4A04-9A3D-0C58EA51A87C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914650"/>
            <ns1:ext cx="3429000" cy="4191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123A46"/>
                </ns1:solidFill>
              </ns1:defRPr>
            </ns1:pPr>
            <ns1:r>
              <ns1:rPr sz="1725" b="1">
                <ns1:solidFill>
                  <ns1:srgbClr val="123A46"/>
                </ns1:solidFill>
              </ns1:rPr>
              <ns1:t>comunidades en todo el país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8D4BBAB9-0C37-4933-BCD2-1E28CD0C13B0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809750"/>
            <ns1:ext cx="6477000" cy="11049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100" b="1">
                <ns1:solidFill>
                  <ns1:srgbClr val="24343A"/>
                </ns1:solidFill>
              </ns1:defRPr>
            </ns1:pPr>
            <ns1:r>
              <ns1:rPr sz="2100" b="1">
                <ns1:solidFill>
                  <ns1:srgbClr val="24343A"/>
                </ns1:solidFill>
              </ns1:rPr>
              <ns1:t>Más de 30 empleadores trabajaron con farmacéuticos locales en 10 ciudades para apoyar a empleados, dependientes y jubilados que vivían con diabetes.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AF1C6787-3D63-4CF6-AF45-CFF91B7F88D3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3257550"/>
            <ns1:ext cx="6477000" cy="1428750"/>
          </ns1:xfrm>
          <ns1:prstGeom prst="roundRect">
            <ns1:avLst>
              <ns1:gd name="adj" fmla="val 8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727B1729-6336-45C6-A8EA-A53C4E1B30E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409950"/>
            <ns1:ext cx="60960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EVIDENCIA NACIONAL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E1C243F-3C7F-4A12-A51A-AABDDB84779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790950"/>
            <ns1:ext cx="6096000" cy="762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La Fundación APhA informó mejores indicadores de atención de la diabetes, alta satisfacción de los participantes y ahorros netos anuales de $1,079 por participante después de los costos e incentivos del programa.</ns1:t>
            </ns1:r>
          </ns1:p>
        </ns0:txBody>
      </ns0:sp>
      <ns0:pic>
        <ns0:nvPicPr>
          <ns0:cNvPr id="28" name="Picture 14"/>
          <ns0:cNvPicPr>
            <ns1:picLocks noChangeAspect="1"/>
          </ns0:cNvPicPr>
          <ns0:nvPr/>
        </ns0:nvPicPr>
        <ns0:blipFill>
          <ns1:blip ns3:embed="Reb405aa1471d4a19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293235131"/>
      </ns0:ext>
    </ns0:extLst>
  </ns0:cSld>
</ns0:sld>
</file>

<file path=ppt/slides/slide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EC50FD41-2F0C-4D97-A259-805D6FB311C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7" name=""/>
          <ns0:cNvPicPr>
            <ns1:picLocks noChangeAspect="1"/>
          </ns0:cNvPicPr>
          <ns0:nvPr/>
        </ns0:nvPicPr>
        <ns0:blipFill>
          <ns1:blip ns3:embed="R91dc64d5375145bf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F838A251-CDEA-48AF-B85B-78E8EF9C76B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De Asheville a las Comunidades de Estados Unidos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D93A1EE-D112-49A1-BDBD-442DFAD5305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D2EBF4E3-055A-4FB9-97F0-113E35BDCAE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57E633C-9EC8-432F-994C-836E9CB8DD9A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04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2739F2C-244B-4E66-BE7A-175D806B8B18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52600"/>
            <ns1:ext cx="2857500" cy="1143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5250" b="1">
                <ns1:solidFill>
                  <ns1:srgbClr val="D89B12"/>
                </ns1:solidFill>
              </ns1:defRPr>
            </ns1:pPr>
            <ns1:r>
              <ns1:rPr sz="5250" b="1">
                <ns1:solidFill>
                  <ns1:srgbClr val="D89B12"/>
                </ns1:solidFill>
              </ns1:rPr>
              <ns1:t>AHORA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833016F6-8213-4A04-9A3D-0C58EA51A87C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914650"/>
            <ns1:ext cx="3429000" cy="4191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123A46"/>
                </ns1:solidFill>
              </ns1:defRPr>
            </ns1:pPr>
            <ns1:r>
              <ns1:rPr sz="1725" b="1">
                <ns1:solidFill>
                  <ns1:srgbClr val="123A46"/>
                </ns1:solidFill>
              </ns1:rPr>
              <ns1:t>una iniciativa virtual nacional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8D4BBAB9-0C37-4933-BCD2-1E28CD0C13B0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809750"/>
            <ns1:ext cx="6477000" cy="11049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100" b="1">
                <ns1:solidFill>
                  <ns1:srgbClr val="24343A"/>
                </ns1:solidFill>
              </ns1:defRPr>
            </ns1:pPr>
            <ns1:r>
              <ns1:rPr sz="2100" b="1">
                <ns1:solidFill>
                  <ns1:srgbClr val="24343A"/>
                </ns1:solidFill>
              </ns1:rPr>
              <ns1:t>Asheville demostró el valor de la atención dirigida por farmacéuticos. El Desafío de Diez Ciudades confirmó que un modelo comunitario podía expandirse por todo el país.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AF1C6787-3D63-4CF6-AF45-CFF91B7F88D3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3257550"/>
            <ns1:ext cx="6477000" cy="1428750"/>
          </ns1:xfrm>
          <ns1:prstGeom prst="roundRect">
            <ns1:avLst>
              <ns1:gd name="adj" fmla="val 8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727B1729-6336-45C6-A8EA-A53C4E1B30E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409950"/>
            <ns1:ext cx="60960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E1C243F-3C7F-4A12-A51A-AABDDB84779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790950"/>
            <ns1:ext cx="6096000" cy="762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El Proyecto DiaBuddy continúa ese espíritu mediante soluciones virtuales de bienestar, Prevención + Concientización y una red nacional de profesionales de la salud que atienden a las personas donde viven.</ns1:t>
            </ns1:r>
          </ns1:p>
        </ns0:txBody>
      </ns0:sp>
      <ns0:pic>
        <ns0:nvPicPr>
          <ns0:cNvPr id="28" name="Picture 14"/>
          <ns0:cNvPicPr>
            <ns1:picLocks noChangeAspect="1"/>
          </ns0:cNvPicPr>
          <ns0:nvPr/>
        </ns0:nvPicPr>
        <ns0:blipFill>
          <ns1:blip ns3:embed="R6bdb1fa4c64c4fa4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293235131"/>
      </ns0:ext>
    </ns0:extLst>
  </ns0:cSld>
</ns0:sld>
</file>

<file path=ppt/slides/slide5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3" name="">
            <ns1:extLst>
              <ns1:ext uri="{FF2B5EF4-FFF2-40B4-BE49-F238E27FC236}">
                <ns2:creationId id="{EC50FD41-2F0C-4D97-A259-805D6FB311CD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7" name=""/>
          <ns0:cNvPicPr>
            <ns1:picLocks noChangeAspect="1"/>
          </ns0:cNvPicPr>
          <ns0:nvPr/>
        </ns0:nvPicPr>
        <ns0:blipFill>
          <ns1:blip ns3:embed="Rbecf898fec7e4425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F838A251-CDEA-48AF-B85B-78E8EF9C76B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Una deuda de $1T+ exige una respuesta nacional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D93A1EE-D112-49A1-BDBD-442DFAD5305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D2EBF4E3-055A-4FB9-97F0-113E35BDCAE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957E633C-9EC8-432F-994C-836E9CB8DD9A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05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2739F2C-244B-4E66-BE7A-175D806B8B18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52600"/>
            <ns1:ext cx="2857500" cy="1143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5250" b="1">
                <ns1:solidFill>
                  <ns1:srgbClr val="D89B12"/>
                </ns1:solidFill>
              </ns1:defRPr>
            </ns1:pPr>
            <ns1:r>
              <ns1:rPr sz="5250" b="1">
                <ns1:solidFill>
                  <ns1:srgbClr val="D89B12"/>
                </ns1:solidFill>
              </ns1:rPr>
              <ns1:t>$1T+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833016F6-8213-4A04-9A3D-0C58EA51A87C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914650"/>
            <ns1:ext cx="3429000" cy="4191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123A46"/>
                </ns1:solidFill>
              </ns1:defRPr>
            </ns1:pPr>
            <ns1:r>
              <ns1:rPr sz="1725" b="1">
                <ns1:solidFill>
                  <ns1:srgbClr val="123A46"/>
                </ns1:solidFill>
              </ns1:rPr>
              <ns1:t>Deuda estudiantil federal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8D4BBAB9-0C37-4933-BCD2-1E28CD0C13B0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809750"/>
            <ns1:ext cx="6477000" cy="11049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100" b="1">
                <ns1:solidFill>
                  <ns1:srgbClr val="24343A"/>
                </ns1:solidFill>
              </ns1:defRPr>
            </ns1:pPr>
            <ns1:r>
              <ns1:rPr sz="2100" b="1">
                <ns1:solidFill>
                  <ns1:srgbClr val="24343A"/>
                </ns1:solidFill>
              </ns1:rPr>
              <ns1:t>La carga puede influir en las decisiones profesionales, retrasar metas importantes y acompañar a los profesionales de la salud mucho después de graduarse.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AF1C6787-3D63-4CF6-AF45-CFF91B7F88D3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3257550"/>
            <ns1:ext cx="6477000" cy="1428750"/>
          </ns1:xfrm>
          <ns1:prstGeom prst="roundRect">
            <ns1:avLst>
              <ns1:gd name="adj" fmla="val 8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727B1729-6336-45C6-A8EA-A53C4E1B30E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409950"/>
            <ns1:ext cx="60960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NUESTRA RESPUESTA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E1C243F-3C7F-4A12-A51A-AABDDB847795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3790950"/>
            <ns1:ext cx="6096000" cy="762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Aplicar los principios del buen cuidado: reconocer el riesgo temprano, educar sin juzgar, conectar a las personas con recursos confiables y apoyar próximos pasos responsables.</ns1:t>
            </ns1:r>
          </ns1:p>
        </ns0:txBody>
      </ns0:sp>
      <ns0:pic>
        <ns0:nvPicPr>
          <ns0:cNvPr id="28" name="Picture 14"/>
          <ns0:cNvPicPr>
            <ns1:picLocks noChangeAspect="1"/>
          </ns0:cNvPicPr>
          <ns0:nvPr/>
        </ns0:nvPicPr>
        <ns0:blipFill>
          <ns1:blip ns3:embed="R056a32dd30714c8a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293235131"/>
      </ns0:ext>
    </ns0:extLst>
  </ns0:cSld>
</ns0:sld>
</file>

<file path=ppt/slides/slide6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7" name="">
            <ns1:extLst>
              <ns1:ext uri="{FF2B5EF4-FFF2-40B4-BE49-F238E27FC236}">
                <ns2:creationId id="{3D67873B-F4B6-408D-88A4-905DF2A610C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THE DIABUDDY EXPERIENCE</ns1:t>
            </ns1:r>
          </ns1:p>
        </ns0:txBody>
      </ns0:sp>
      <ns0:pic>
        <ns0:nvPicPr>
          <ns0:cNvPr id="21" name=""/>
          <ns0:cNvPicPr>
            <ns1:picLocks noChangeAspect="1"/>
          </ns0:cNvPicPr>
          <ns0:nvPr/>
        </ns0:nvPicPr>
        <ns0:blipFill>
          <ns1:blip ns3:embed="R6ec3da7e430f4665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B7BB642F-481E-467F-8785-B2EBE053259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La infraestructura de la marca ya está preparada para impulsar la misión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C4A99E8-58BF-4C7C-BB2B-7C25E1834E7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3E1DE1B9-F96C-4C57-B8A8-2D9EC600458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A85E488A-F30C-4B61-83DA-BABBE67DA6C5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06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7918DC00-9FF6-4FB5-BD4A-54E6DCC25632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14500"/>
            <ns1:ext cx="3238500" cy="2857500"/>
          </ns1:xfrm>
          <ns1:prstGeom prst="roundRect">
            <ns1:avLst>
              <ns1:gd name="adj" fmla="val 4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14633611-4BAA-4B79-8F2A-AB103AFA37C1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186690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THE DIABUDDY EXPERIENCE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5006D393-9328-4322-ACEB-A443CD17918A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2247900"/>
            <ns1:ext cx="285750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La misión pública, los programas de prevención, las rutas de RemoteCare y la comunidad de Proveedores de Servicios DiaBuddy.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B05E0C09-AD7C-443B-9AC0-CAB7A578EBF0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714500"/>
            <ns1:ext cx="3238500" cy="2857500"/>
          </ns1:xfrm>
          <ns1:prstGeom prst="roundRect">
            <ns1:avLst>
              <ns1:gd name="adj" fmla="val 400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1C07DFCA-591E-4DE0-BA24-62984C42041C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186690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PROYECTO DIABUDDY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2CC76A22-A1A8-4B1F-92F1-C321BE7B7C63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2247900"/>
            <ns1:ext cx="285750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La iniciativa nacional de Prevención y Concientización que sirve a todas las profesiones de la salud y a sus futuros profesionales.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28678B19-3239-48DF-9ED5-00E9BCB1B19F}"/>
              </ns1:ext>
            </ns1:extLst>
          </ns0:cNvPr>
          <ns0:cNvSpPr>
            <ns1:spLocks noGrp="1"/>
          </ns0:cNvSpPr>
          <ns0:nvPr/>
        </ns0:nvSpPr>
        <ns0:spPr>
          <ns1:xfrm>
            <ns1:off x="8286750" y="1714500"/>
            <ns1:ext cx="3238500" cy="2857500"/>
          </ns1:xfrm>
          <ns1:prstGeom prst="roundRect">
            <ns1:avLst>
              <ns1:gd name="adj" fmla="val 4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4" name="">
            <ns1:extLst>
              <ns1:ext uri="{FF2B5EF4-FFF2-40B4-BE49-F238E27FC236}">
                <ns2:creationId id="{17BC652E-3E90-45CD-AACC-8B46282B8DCB}"/>
              </ns1:ext>
            </ns1:extLst>
          </ns0:cNvPr>
          <ns0:cNvSpPr>
            <ns1:spLocks noGrp="1"/>
          </ns0:cNvSpPr>
          <ns0:nvPr/>
        </ns0:nvSpPr>
        <ns0:spPr>
          <ns1:xfrm>
            <ns1:off x="8477250" y="186690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CARESYNC CONCIERGE®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FBA1B656-99E5-467D-8A1E-D4BF8669E1F5}"/>
              </ns1:ext>
            </ns1:extLst>
          </ns0:cNvPr>
          <ns0:cNvSpPr>
            <ns1:spLocks noGrp="1"/>
          </ns0:cNvSpPr>
          <ns0:nvPr/>
        </ns0:nvSpPr>
        <ns0:spPr>
          <ns1:xfrm>
            <ns1:off x="8477250" y="2247900"/>
            <ns1:ext cx="285750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La infraestructura empresarial que impulsa la defensa del paciente, la coordinación y el apoyo en el punto de atención. Marca registrada, Clase Internacional 045.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0809EF48-FC37-47B3-B0C1-AE55A7DE6081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5029200"/>
            <ns1:ext cx="10858500" cy="4572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250" b="1">
                <ns1:solidFill>
                  <ns1:srgbClr val="176B4D"/>
                </ns1:solidFill>
              </ns1:defRPr>
            </ns1:pPr>
            <ns1:r>
              <ns1:rPr sz="2250" b="1">
                <ns1:solidFill>
                  <ns1:srgbClr val="176B4D"/>
                </ns1:solidFill>
              </ns1:rPr>
              <ns1:t>Una misión. Una infraestructura. Muchas puertas en la atención médica.</ns1:t>
            </ns1:r>
          </ns1:p>
        </ns0:txBody>
      </ns0:sp>
      <ns0:pic>
        <ns0:nvPicPr>
          <ns0:cNvPr id="36" name="Picture 18"/>
          <ns0:cNvPicPr>
            <ns1:picLocks noChangeAspect="1"/>
          </ns0:cNvPicPr>
          <ns0:nvPr/>
        </ns0:nvPicPr>
        <ns0:blipFill>
          <ns1:blip ns3:embed="Re7c23ac94fc440bf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264819761"/>
      </ns0:ext>
    </ns0:extLst>
  </ns0:cSld>
</ns0:sld>
</file>

<file path=ppt/slides/slide7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3" name="">
            <ns1:extLst>
              <ns1:ext uri="{FF2B5EF4-FFF2-40B4-BE49-F238E27FC236}">
                <ns2:creationId id="{A4726C32-BB54-4C1B-814C-C9C2119DA3C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7" name=""/>
          <ns0:cNvPicPr>
            <ns1:picLocks noChangeAspect="1"/>
          </ns0:cNvPicPr>
          <ns0:nvPr/>
        </ns0:nvPicPr>
        <ns0:blipFill>
          <ns1:blip ns3:embed="R179d2879d8c04751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E2554F83-9735-44A1-8F99-1FEB7E23359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El modelo DiaBuddy lleva a las personas de la concientización a la acción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AC3D6A18-8065-43E5-8E06-CEADC1B2F87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DE39B9D8-DEB8-4BF1-9394-A5688A87AE4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6867AC4C-53C7-4EE7-859D-E6B7A64F053A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07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37B9A9F6-0EBF-45EA-BF52-EA85C2D7487F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038350"/>
            <ns1:ext cx="1866900" cy="1809750"/>
          </ns1:xfrm>
          <ns1:prstGeom prst="roundRect">
            <ns1:avLst>
              <ns1:gd name="adj" fmla="val 6316"/>
            </ns1:avLst>
          </ns1:prstGeom>
          <ns1:solidFill>
            <ns1:srgbClr val="E8F3F1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B7600769-75A3-40F9-8328-5800BA4424FE}"/>
              </ns1:ext>
            </ns1:extLst>
          </ns0:cNvPr>
          <ns0:cNvSpPr>
            <ns1:spLocks noGrp="1"/>
          </ns0:cNvSpPr>
          <ns0:nvPr/>
        </ns0:nvSpPr>
        <ns0:spPr>
          <ns1:xfrm>
            <ns1:off x="819150" y="2171700"/>
            <ns1:ext cx="4572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550" b="1">
                <ns1:solidFill>
                  <ns1:srgbClr val="D89B12"/>
                </ns1:solidFill>
              </ns1:defRPr>
            </ns1:pPr>
            <ns1:r>
              <ns1:rPr sz="2550" b="1">
                <ns1:solidFill>
                  <ns1:srgbClr val="D89B12"/>
                </ns1:solidFill>
              </ns1:rPr>
              <ns1:t>1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48B3A1C2-384A-4383-9A8F-AC8FEB9229D3}"/>
              </ns1:ext>
            </ns1:extLst>
          </ns0:cNvPr>
          <ns0:cNvSpPr>
            <ns1:spLocks noGrp="1"/>
          </ns0:cNvSpPr>
          <ns0:nvPr/>
        </ns0:nvSpPr>
        <ns0:spPr>
          <ns1:xfrm>
            <ns1:off x="838200" y="2781300"/>
            <ns1:ext cx="152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500" b="1">
                <ns1:solidFill>
                  <ns1:srgbClr val="176B4D"/>
                </ns1:solidFill>
              </ns1:defRPr>
            </ns1:pPr>
            <ns1:r>
              <ns1:rPr sz="1500" b="1">
                <ns1:solidFill>
                  <ns1:srgbClr val="176B4D"/>
                </ns1:solidFill>
              </ns1:rPr>
              <ns1:t>PREVENIR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346AE949-D137-4B1F-AC9E-D843DFBA285F}"/>
              </ns1:ext>
            </ns1:extLst>
          </ns0:cNvPr>
          <ns0:cNvSpPr>
            <ns1:spLocks noGrp="1"/>
          </ns0:cNvSpPr>
          <ns0:nvPr/>
        </ns0:nvSpPr>
        <ns0:spPr>
          <ns1:xfrm>
            <ns1:off x="2819400" y="2038350"/>
            <ns1:ext cx="1866900" cy="1809750"/>
          </ns1:xfrm>
          <ns1:prstGeom prst="roundRect">
            <ns1:avLst>
              <ns1:gd name="adj" fmla="val 6316"/>
            </ns1:avLst>
          </ns1:prstGeom>
          <ns1:solidFill>
            <ns1:srgbClr val="F7F2E7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7DD0D190-8D31-4822-A63F-DC58EDC56D56}"/>
              </ns1:ext>
            </ns1:extLst>
          </ns0:cNvPr>
          <ns0:cNvSpPr>
            <ns1:spLocks noGrp="1"/>
          </ns0:cNvSpPr>
          <ns0:nvPr/>
        </ns0:nvSpPr>
        <ns0:spPr>
          <ns1:xfrm>
            <ns1:off x="2971800" y="2171700"/>
            <ns1:ext cx="4572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550" b="1">
                <ns1:solidFill>
                  <ns1:srgbClr val="D89B12"/>
                </ns1:solidFill>
              </ns1:defRPr>
            </ns1:pPr>
            <ns1:r>
              <ns1:rPr sz="2550" b="1">
                <ns1:solidFill>
                  <ns1:srgbClr val="D89B12"/>
                </ns1:solidFill>
              </ns1:rPr>
              <ns1:t>2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1E17FD57-A529-44B6-953C-779BDEF4F9B7}"/>
              </ns1:ext>
            </ns1:extLst>
          </ns0:cNvPr>
          <ns0:cNvSpPr>
            <ns1:spLocks noGrp="1"/>
          </ns0:cNvSpPr>
          <ns0:nvPr/>
        </ns0:nvSpPr>
        <ns0:spPr>
          <ns1:xfrm>
            <ns1:off x="2990850" y="2781300"/>
            <ns1:ext cx="152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500" b="1">
                <ns1:solidFill>
                  <ns1:srgbClr val="176B4D"/>
                </ns1:solidFill>
              </ns1:defRPr>
            </ns1:pPr>
            <ns1:r>
              <ns1:rPr sz="1500" b="1">
                <ns1:solidFill>
                  <ns1:srgbClr val="176B4D"/>
                </ns1:solidFill>
              </ns1:rPr>
              <ns1:t>CONCIENTIZACIÓN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4432B403-CF10-4AAB-ACBD-6113F951CFBE}"/>
              </ns1:ext>
            </ns1:extLst>
          </ns0:cNvPr>
          <ns0:cNvSpPr>
            <ns1:spLocks noGrp="1"/>
          </ns0:cNvSpPr>
          <ns0:nvPr/>
        </ns0:nvSpPr>
        <ns0:spPr>
          <ns1:xfrm>
            <ns1:off x="4972050" y="2038350"/>
            <ns1:ext cx="1866900" cy="1809750"/>
          </ns1:xfrm>
          <ns1:prstGeom prst="roundRect">
            <ns1:avLst>
              <ns1:gd name="adj" fmla="val 6316"/>
            </ns1:avLst>
          </ns1:prstGeom>
          <ns1:solidFill>
            <ns1:srgbClr val="E8F3F1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14" name="">
            <ns1:extLst>
              <ns1:ext uri="{FF2B5EF4-FFF2-40B4-BE49-F238E27FC236}">
                <ns2:creationId id="{790EA37D-D85B-40D0-A075-B3307B1BCDA5}"/>
              </ns1:ext>
            </ns1:extLst>
          </ns0:cNvPr>
          <ns0:cNvSpPr>
            <ns1:spLocks noGrp="1"/>
          </ns0:cNvSpPr>
          <ns0:nvPr/>
        </ns0:nvSpPr>
        <ns0:spPr>
          <ns1:xfrm>
            <ns1:off x="5124450" y="2171700"/>
            <ns1:ext cx="4572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550" b="1">
                <ns1:solidFill>
                  <ns1:srgbClr val="D89B12"/>
                </ns1:solidFill>
              </ns1:defRPr>
            </ns1:pPr>
            <ns1:r>
              <ns1:rPr sz="2550" b="1">
                <ns1:solidFill>
                  <ns1:srgbClr val="D89B12"/>
                </ns1:solidFill>
              </ns1:rPr>
              <ns1:t>3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6535BFAF-5B6A-45DB-8EBA-A4109D6465D3}"/>
              </ns1:ext>
            </ns1:extLst>
          </ns0:cNvPr>
          <ns0:cNvSpPr>
            <ns1:spLocks noGrp="1"/>
          </ns0:cNvSpPr>
          <ns0:nvPr/>
        </ns0:nvSpPr>
        <ns0:spPr>
          <ns1:xfrm>
            <ns1:off x="5143500" y="2781300"/>
            <ns1:ext cx="152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500" b="1">
                <ns1:solidFill>
                  <ns1:srgbClr val="176B4D"/>
                </ns1:solidFill>
              </ns1:defRPr>
            </ns1:pPr>
            <ns1:r>
              <ns1:rPr sz="1500" b="1">
                <ns1:solidFill>
                  <ns1:srgbClr val="176B4D"/>
                </ns1:solidFill>
              </ns1:rPr>
              <ns1:t>PREPARARSE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221CCF13-7EAC-4C2D-BC3B-CA3E97BFFE29}"/>
              </ns1:ext>
            </ns1:extLst>
          </ns0:cNvPr>
          <ns0:cNvSpPr>
            <ns1:spLocks noGrp="1"/>
          </ns0:cNvSpPr>
          <ns0:nvPr/>
        </ns0:nvSpPr>
        <ns0:spPr>
          <ns1:xfrm>
            <ns1:off x="7124700" y="2038350"/>
            <ns1:ext cx="1866900" cy="1809750"/>
          </ns1:xfrm>
          <ns1:prstGeom prst="roundRect">
            <ns1:avLst>
              <ns1:gd name="adj" fmla="val 6316"/>
            </ns1:avLst>
          </ns1:prstGeom>
          <ns1:solidFill>
            <ns1:srgbClr val="F7F2E7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17" name="">
            <ns1:extLst>
              <ns1:ext uri="{FF2B5EF4-FFF2-40B4-BE49-F238E27FC236}">
                <ns2:creationId id="{1E218699-8426-4317-875D-4A981A89709B}"/>
              </ns1:ext>
            </ns1:extLst>
          </ns0:cNvPr>
          <ns0:cNvSpPr>
            <ns1:spLocks noGrp="1"/>
          </ns0:cNvSpPr>
          <ns0:nvPr/>
        </ns0:nvSpPr>
        <ns0:spPr>
          <ns1:xfrm>
            <ns1:off x="7277100" y="2171700"/>
            <ns1:ext cx="4572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550" b="1">
                <ns1:solidFill>
                  <ns1:srgbClr val="D89B12"/>
                </ns1:solidFill>
              </ns1:defRPr>
            </ns1:pPr>
            <ns1:r>
              <ns1:rPr sz="2550" b="1">
                <ns1:solidFill>
                  <ns1:srgbClr val="D89B12"/>
                </ns1:solidFill>
              </ns1:rPr>
              <ns1:t>4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5265BD20-17DE-4908-B1BE-B3A7DDBFDF5E}"/>
              </ns1:ext>
            </ns1:extLst>
          </ns0:cNvPr>
          <ns0:cNvSpPr>
            <ns1:spLocks noGrp="1"/>
          </ns0:cNvSpPr>
          <ns0:nvPr/>
        </ns0:nvSpPr>
        <ns0:spPr>
          <ns1:xfrm>
            <ns1:off x="7296150" y="2781300"/>
            <ns1:ext cx="152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500" b="1">
                <ns1:solidFill>
                  <ns1:srgbClr val="176B4D"/>
                </ns1:solidFill>
              </ns1:defRPr>
            </ns1:pPr>
            <ns1:r>
              <ns1:rPr sz="1500" b="1">
                <ns1:solidFill>
                  <ns1:srgbClr val="176B4D"/>
                </ns1:solidFill>
              </ns1:rPr>
              <ns1:t>PARTICIPAR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531E31E3-FC9E-4044-9FBE-7BDBF48B584C}"/>
              </ns1:ext>
            </ns1:extLst>
          </ns0:cNvPr>
          <ns0:cNvSpPr>
            <ns1:spLocks noGrp="1"/>
          </ns0:cNvSpPr>
          <ns0:nvPr/>
        </ns0:nvSpPr>
        <ns0:spPr>
          <ns1:xfrm>
            <ns1:off x="9277350" y="2038350"/>
            <ns1:ext cx="1866900" cy="1809750"/>
          </ns1:xfrm>
          <ns1:prstGeom prst="roundRect">
            <ns1:avLst>
              <ns1:gd name="adj" fmla="val 6316"/>
            </ns1:avLst>
          </ns1:prstGeom>
          <ns1:solidFill>
            <ns1:srgbClr val="E8F3F1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20" name="">
            <ns1:extLst>
              <ns1:ext uri="{FF2B5EF4-FFF2-40B4-BE49-F238E27FC236}">
                <ns2:creationId id="{3092D8F7-E689-45B5-9D2B-267B26BBC1F9}"/>
              </ns1:ext>
            </ns1:extLst>
          </ns0:cNvPr>
          <ns0:cNvSpPr>
            <ns1:spLocks noGrp="1"/>
          </ns0:cNvSpPr>
          <ns0:nvPr/>
        </ns0:nvSpPr>
        <ns0:spPr>
          <ns1:xfrm>
            <ns1:off x="9429750" y="2171700"/>
            <ns1:ext cx="4572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550" b="1">
                <ns1:solidFill>
                  <ns1:srgbClr val="D89B12"/>
                </ns1:solidFill>
              </ns1:defRPr>
            </ns1:pPr>
            <ns1:r>
              <ns1:rPr sz="2550" b="1">
                <ns1:solidFill>
                  <ns1:srgbClr val="D89B12"/>
                </ns1:solidFill>
              </ns1:rPr>
              <ns1:t>5</ns1:t>
            </ns1:r>
          </ns1:p>
        </ns0:txBody>
      </ns0:sp>
      <ns0:sp>
        <ns0:nvSpPr>
          <ns0:cNvPr id="21" name="">
            <ns1:extLst>
              <ns1:ext uri="{FF2B5EF4-FFF2-40B4-BE49-F238E27FC236}">
                <ns2:creationId id="{A8CD8E96-AA54-4DC6-956C-E8DBDF2B4FE9}"/>
              </ns1:ext>
            </ns1:extLst>
          </ns0:cNvPr>
          <ns0:cNvSpPr>
            <ns1:spLocks noGrp="1"/>
          </ns0:cNvSpPr>
          <ns0:nvPr/>
        </ns0:nvSpPr>
        <ns0:spPr>
          <ns1:xfrm>
            <ns1:off x="9448800" y="2781300"/>
            <ns1:ext cx="152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500" b="1">
                <ns1:solidFill>
                  <ns1:srgbClr val="176B4D"/>
                </ns1:solidFill>
              </ns1:defRPr>
            </ns1:pPr>
            <ns1:r>
              <ns1:rPr sz="1500" b="1">
                <ns1:solidFill>
                  <ns1:srgbClr val="176B4D"/>
                </ns1:solidFill>
              </ns1:rPr>
              <ns1:t>REDUCIR</ns1:t>
            </ns1:r>
          </ns1:p>
        </ns0:txBody>
      </ns0:sp>
      <ns0:sp>
        <ns0:nvSpPr>
          <ns0:cNvPr id="22" name="">
            <ns1:extLst>
              <ns1:ext uri="{FF2B5EF4-FFF2-40B4-BE49-F238E27FC236}">
                <ns2:creationId id="{481250E4-C27F-4397-A28B-AF2DECC38272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305300"/>
            <ns1:ext cx="10668000" cy="4572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025" b="1">
                <ns1:solidFill>
                  <ns1:srgbClr val="123A46"/>
                </ns1:solidFill>
              </ns1:defRPr>
            </ns1:pPr>
            <ns1:r>
              <ns1:rPr sz="2025" b="1">
                <ns1:solidFill>
                  <ns1:srgbClr val="123A46"/>
                </ns1:solidFill>
              </ns1:rPr>
              <ns1:t>Educación temprana  •  decisiones más claras  •  servicio con propósito  •  apoyo transparente</ns1:t>
            </ns1:r>
          </ns1:p>
        </ns0:txBody>
      </ns0:sp>
      <ns0:pic>
        <ns0:nvPicPr>
          <ns0:cNvPr id="48" name="Picture 24"/>
          <ns0:cNvPicPr>
            <ns1:picLocks noChangeAspect="1"/>
          </ns0:cNvPicPr>
          <ns0:nvPr/>
        </ns0:nvPicPr>
        <ns0:blipFill>
          <ns1:blip ns3:embed="R2c1f1f5f0d524368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05053184"/>
      </ns0:ext>
    </ns0:extLst>
  </ns0:cSld>
</ns0:sld>
</file>

<file path=ppt/slides/slide8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30" name="">
            <ns1:extLst>
              <ns1:ext uri="{FF2B5EF4-FFF2-40B4-BE49-F238E27FC236}">
                <ns2:creationId id="{82D327C9-3520-490A-B173-42FCD1FACA0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34" name=""/>
          <ns0:cNvPicPr>
            <ns1:picLocks noChangeAspect="1"/>
          </ns0:cNvPicPr>
          <ns0:nvPr/>
        </ns0:nvPicPr>
        <ns0:blipFill>
          <ns1:blip ns3:embed="R76fcbca96c8a4931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32BAD7DB-CC56-4861-888E-1F270EAB5F0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Todas las profesiones de la salud pertenecen al movimiento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0264C2C-2563-49D1-A4A8-9CE3B16E97A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F55AB4D3-2624-45A4-81BF-32EFE4C8578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CFDE943C-4AE5-4BE4-896B-4E2527A32162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08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1CF26D3B-FE62-40A8-B090-23B2D6891575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6764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754F1142-08FC-4057-A235-B2F777561E63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1676400"/>
            <ns1:ext cx="4676775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Farmacia y técnicos de farmacia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B1B3E386-D25C-4027-BCC5-03597718E6B8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1717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78B22829-7B0A-499C-A9C6-45C70B0E3368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2171700"/>
            <ns1:ext cx="4676775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Enfermería y enfermería de práctica avanzada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FE396272-467A-4919-97F3-EF4EFDBEC662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6670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1159E18D-E745-4513-97A4-5C4A29A90D49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2667000"/>
            <ns1:ext cx="4676775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Medicina y asociados o asistentes médicos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E2BA6AEF-E60D-4882-BD0F-FA1FC41D2F85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31623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51E22EC2-86A0-4CE2-8DBE-61C669B169AC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3162300"/>
            <ns1:ext cx="4676775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Odontología y profesionales dentales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96FE09ED-0793-4934-8852-71488C123CB1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36576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9AE8DFEA-8FEF-44C5-AD11-2D1525F1F06E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3657600"/>
            <ns1:ext cx="4676775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Salud conductual, trabajo social y consejería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D574A5D0-AECB-422F-A9A7-14EBF916227A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16764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52D2DF70-4F61-4032-B693-842FEC6C3CE5}"/>
              </ns1:ext>
            </ns1:extLst>
          </ns0:cNvPr>
          <ns0:cNvSpPr>
            <ns1:spLocks noGrp="1"/>
          </ns0:cNvSpPr>
          <ns0:nvPr/>
        </ns0:nvSpPr>
        <ns0:spPr>
          <ns1:xfrm>
            <ns1:off x="6515100" y="1676400"/>
            <ns1:ext cx="49149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Terapia física, ocupacional, respiratoria y del habla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FFBF52D3-BF0E-4BE6-A959-9F2A13EC4090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21717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20" name="">
            <ns1:extLst>
              <ns1:ext uri="{FF2B5EF4-FFF2-40B4-BE49-F238E27FC236}">
                <ns2:creationId id="{D71EFB60-50A5-4CF1-9D1B-5809E72D732E}"/>
              </ns1:ext>
            </ns1:extLst>
          </ns0:cNvPr>
          <ns0:cNvSpPr>
            <ns1:spLocks noGrp="1"/>
          </ns0:cNvSpPr>
          <ns0:nvPr/>
        </ns0:nvSpPr>
        <ns0:spPr>
          <ns1:xfrm>
            <ns1:off x="6515100" y="2171700"/>
            <ns1:ext cx="49149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Dietistas y profesionales de salud pública</ns1:t>
            </ns1:r>
          </ns1:p>
        </ns0:txBody>
      </ns0:sp>
      <ns0:sp>
        <ns0:nvSpPr>
          <ns0:cNvPr id="21" name="">
            <ns1:extLst>
              <ns1:ext uri="{FF2B5EF4-FFF2-40B4-BE49-F238E27FC236}">
                <ns2:creationId id="{73C34A4F-1DCF-4778-8722-68CFE5349F43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26670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22" name="">
            <ns1:extLst>
              <ns1:ext uri="{FF2B5EF4-FFF2-40B4-BE49-F238E27FC236}">
                <ns2:creationId id="{81DCAEA1-3A0C-4E40-9834-131BF4BA2CB5}"/>
              </ns1:ext>
            </ns1:extLst>
          </ns0:cNvPr>
          <ns0:cNvSpPr>
            <ns1:spLocks noGrp="1"/>
          </ns0:cNvSpPr>
          <ns0:nvPr/>
        </ns0:nvSpPr>
        <ns0:spPr>
          <ns1:xfrm>
            <ns1:off x="6515100" y="2667000"/>
            <ns1:ext cx="49149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Servicios médicos de emergencia, imágenes, laboratorio y profesiones afines</ns1:t>
            </ns1:r>
          </ns1:p>
        </ns0:txBody>
      </ns0:sp>
      <ns0:sp>
        <ns0:nvSpPr>
          <ns0:cNvPr id="23" name="">
            <ns1:extLst>
              <ns1:ext uri="{FF2B5EF4-FFF2-40B4-BE49-F238E27FC236}">
                <ns2:creationId id="{62FCCE80-692F-49DB-8CC1-601944F0305A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31623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24" name="">
            <ns1:extLst>
              <ns1:ext uri="{FF2B5EF4-FFF2-40B4-BE49-F238E27FC236}">
                <ns2:creationId id="{1BD61869-225B-4442-A9AE-61B501F9467C}"/>
              </ns1:ext>
            </ns1:extLst>
          </ns0:cNvPr>
          <ns0:cNvSpPr>
            <ns1:spLocks noGrp="1"/>
          </ns0:cNvSpPr>
          <ns0:nvPr/>
        </ns0:nvSpPr>
        <ns0:spPr>
          <ns1:xfrm>
            <ns1:off x="6515100" y="3162300"/>
            <ns1:ext cx="49149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Estudiantes, profesores, mentores y exalumnos</ns1:t>
            </ns1:r>
          </ns1:p>
        </ns0:txBody>
      </ns0:sp>
      <ns0:sp>
        <ns0:nvSpPr>
          <ns0:cNvPr id="25" name="">
            <ns1:extLst>
              <ns1:ext uri="{FF2B5EF4-FFF2-40B4-BE49-F238E27FC236}">
                <ns2:creationId id="{09B7E445-38E5-4B3D-9836-57BBACDEE916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36576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26" name="">
            <ns1:extLst>
              <ns1:ext uri="{FF2B5EF4-FFF2-40B4-BE49-F238E27FC236}">
                <ns2:creationId id="{CBBFEFD2-D78D-4B53-B5C8-D58789B03C04}"/>
              </ns1:ext>
            </ns1:extLst>
          </ns0:cNvPr>
          <ns0:cNvSpPr>
            <ns1:spLocks noGrp="1"/>
          </ns0:cNvSpPr>
          <ns0:nvPr/>
        </ns0:nvSpPr>
        <ns0:spPr>
          <ns1:xfrm>
            <ns1:off x="6515100" y="3657600"/>
            <ns1:ext cx="49149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Empleadores, asociaciones y fundaciones de salud</ns1:t>
            </ns1:r>
          </ns1:p>
        </ns0:txBody>
      </ns0:sp>
      <ns0:sp>
        <ns0:nvSpPr>
          <ns0:cNvPr id="27" name="">
            <ns1:extLst>
              <ns1:ext uri="{FF2B5EF4-FFF2-40B4-BE49-F238E27FC236}">
                <ns2:creationId id="{51277A98-7146-44EF-A746-8DEFFF76BFF1}"/>
              </ns1:ext>
            </ns1:extLst>
          </ns0:cNvPr>
          <ns0:cNvSpPr>
            <ns1:spLocks noGrp="1"/>
          </ns0:cNvSpPr>
          <ns0:nvPr/>
        </ns0:nvSpPr>
        <ns0:spPr>
          <ns1:xfrm>
            <ns1:off x="1666875" y="4762500"/>
            <ns1:ext cx="8858250" cy="857250"/>
          </ns1:xfrm>
          <ns1:prstGeom prst="roundRect">
            <ns1:avLst>
              <ns1:gd name="adj" fmla="val 13333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28" name="">
            <ns1:extLst>
              <ns1:ext uri="{FF2B5EF4-FFF2-40B4-BE49-F238E27FC236}">
                <ns2:creationId id="{C049BC91-B5F8-41A8-A790-ED42E78F7EDC}"/>
              </ns1:ext>
            </ns1:extLst>
          </ns0:cNvPr>
          <ns0:cNvSpPr>
            <ns1:spLocks noGrp="1"/>
          </ns0:cNvSpPr>
          <ns0:nvPr/>
        </ns0:nvSpPr>
        <ns0:spPr>
          <ns1:xfrm>
            <ns1:off x="1857375" y="4914900"/>
            <ns1:ext cx="8477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ESTÁNDAR DE INCLUSIÓN</ns1:t>
            </ns1:r>
          </ns1:p>
        </ns0:txBody>
      </ns0:sp>
      <ns0:sp>
        <ns0:nvSpPr>
          <ns0:cNvPr id="29" name="">
            <ns1:extLst>
              <ns1:ext uri="{FF2B5EF4-FFF2-40B4-BE49-F238E27FC236}">
                <ns2:creationId id="{DF700116-147B-411C-A0CD-D396294199A6}"/>
              </ns1:ext>
            </ns1:extLst>
          </ns0:cNvPr>
          <ns0:cNvSpPr>
            <ns1:spLocks noGrp="1"/>
          </ns0:cNvSpPr>
          <ns0:nvPr/>
        </ns0:nvSpPr>
        <ns0:spPr>
          <ns1:xfrm>
            <ns1:off x="1857375" y="5295900"/>
            <ns1:ext cx="84772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Diga “todos los profesionales de la salud y futuros profesionales de la salud”. Cree campañas específicas para cada profesión sin permitir que una disciplina se apropie de la identidad DiaBuddy.</ns1:t>
            </ns1:r>
          </ns1:p>
        </ns0:txBody>
      </ns0:sp>
      <ns0:pic>
        <ns0:nvPicPr>
          <ns0:cNvPr id="62" name="Picture 31"/>
          <ns0:cNvPicPr>
            <ns1:picLocks noChangeAspect="1"/>
          </ns0:cNvPicPr>
          <ns0:nvPr/>
        </ns0:nvPicPr>
        <ns0:blipFill>
          <ns1:blip ns3:embed="Rea1f9d789f174b61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800394436"/>
      </ns0:ext>
    </ns0:extLst>
  </ns0:cSld>
</ns0:sld>
</file>

<file path=ppt/slides/slide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2" name="">
            <ns1:extLst>
              <ns1:ext uri="{FF2B5EF4-FFF2-40B4-BE49-F238E27FC236}">
                <ns2:creationId id="{DD803490-62D9-4FA3-982E-79B3FCED277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6" name=""/>
          <ns0:cNvPicPr>
            <ns1:picLocks noChangeAspect="1"/>
          </ns0:cNvPicPr>
          <ns0:nvPr/>
        </ns0:nvPicPr>
        <ns0:blipFill>
          <ns1:blip ns3:embed="R7392606c975e4351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BB215246-B671-47C8-BC92-1307EF7EC51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El Chequeo de Signos Vitales de la Deuda crea un primer paso sencillo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B19921E6-64F4-452B-AA5B-6EFAE600192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88A7A48B-1531-49BC-BD87-BD371A8D4FB1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ACE0ED27-52EA-400D-A1D9-F4632CDD8E6B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09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1E9FE1E3-26FA-4D00-BF1C-677FD62C6779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809750"/>
            <ns1:ext cx="19050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250" b="1">
                <ns1:solidFill>
                  <ns1:srgbClr val="D89B12"/>
                </ns1:solidFill>
              </ns1:defRPr>
            </ns1:pPr>
            <ns1:r>
              <ns1:rPr sz="2250" b="1">
                <ns1:solidFill>
                  <ns1:srgbClr val="D89B12"/>
                </ns1:solidFill>
              </ns1:rPr>
              <ns1:t>CONOCER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768C0063-CFDC-4A58-9C7D-9C63C5D28305}"/>
              </ns1:ext>
            </ns1:extLst>
          </ns0:cNvPr>
          <ns0:cNvSpPr>
            <ns1:spLocks noGrp="1"/>
          </ns0:cNvSpPr>
          <ns0:nvPr/>
        </ns0:nvSpPr>
        <ns0:spPr>
          <ns1:xfrm>
            <ns1:off x="2476500" y="16764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D89B12"/>
                </ns1:solidFill>
              </ns1:defRPr>
            </ns1:pPr>
            <ns1:r>
              <ns1:rPr sz="1725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474A2850-28A2-4C3C-8AFB-1A475489B245}"/>
              </ns1:ext>
            </ns1:extLst>
          </ns0:cNvPr>
          <ns0:cNvSpPr>
            <ns1:spLocks noGrp="1"/>
          </ns0:cNvSpPr>
          <ns0:nvPr/>
        </ns0:nvSpPr>
        <ns0:spPr>
          <ns1:xfrm>
            <ns1:off x="2800350" y="1676400"/>
            <ns1:ext cx="39624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0">
                <ns1:solidFill>
                  <ns1:srgbClr val="24343A"/>
                </ns1:solidFill>
              </ns1:defRPr>
            </ns1:pPr>
            <ns1:r>
              <ns1:rPr sz="1575" b="0">
                <ns1:solidFill>
                  <ns1:srgbClr val="24343A"/>
                </ns1:solidFill>
              </ns1:rPr>
              <ns1:t>Cuánto debe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3B94DADC-2ADB-4F41-BD28-B3D99A3D86A3}"/>
              </ns1:ext>
            </ns1:extLst>
          </ns0:cNvPr>
          <ns0:cNvSpPr>
            <ns1:spLocks noGrp="1"/>
          </ns0:cNvSpPr>
          <ns0:nvPr/>
        </ns0:nvSpPr>
        <ns0:spPr>
          <ns1:xfrm>
            <ns1:off x="2476500" y="22098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D89B12"/>
                </ns1:solidFill>
              </ns1:defRPr>
            </ns1:pPr>
            <ns1:r>
              <ns1:rPr sz="1725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A64CF32C-BB80-41BD-A297-1CE127B8EDB8}"/>
              </ns1:ext>
            </ns1:extLst>
          </ns0:cNvPr>
          <ns0:cNvSpPr>
            <ns1:spLocks noGrp="1"/>
          </ns0:cNvSpPr>
          <ns0:nvPr/>
        </ns0:nvSpPr>
        <ns0:spPr>
          <ns1:xfrm>
            <ns1:off x="2800350" y="2209800"/>
            <ns1:ext cx="39624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0">
                <ns1:solidFill>
                  <ns1:srgbClr val="24343A"/>
                </ns1:solidFill>
              </ns1:defRPr>
            </ns1:pPr>
            <ns1:r>
              <ns1:rPr sz="1575" b="0">
                <ns1:solidFill>
                  <ns1:srgbClr val="24343A"/>
                </ns1:solidFill>
              </ns1:rPr>
              <ns1:t>Quién administra la deuda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147CFF9A-8308-4DBE-BD95-448B77DAACF2}"/>
              </ns1:ext>
            </ns1:extLst>
          </ns0:cNvPr>
          <ns0:cNvSpPr>
            <ns1:spLocks noGrp="1"/>
          </ns0:cNvSpPr>
          <ns0:nvPr/>
        </ns0:nvSpPr>
        <ns0:spPr>
          <ns1:xfrm>
            <ns1:off x="2476500" y="27432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D89B12"/>
                </ns1:solidFill>
              </ns1:defRPr>
            </ns1:pPr>
            <ns1:r>
              <ns1:rPr sz="1725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3DDD8FD3-A483-4863-A377-9280E26DCA59}"/>
              </ns1:ext>
            </ns1:extLst>
          </ns0:cNvPr>
          <ns0:cNvSpPr>
            <ns1:spLocks noGrp="1"/>
          </ns0:cNvSpPr>
          <ns0:nvPr/>
        </ns0:nvSpPr>
        <ns0:spPr>
          <ns1:xfrm>
            <ns1:off x="2800350" y="2743200"/>
            <ns1:ext cx="39624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0">
                <ns1:solidFill>
                  <ns1:srgbClr val="24343A"/>
                </ns1:solidFill>
              </ns1:defRPr>
            </ns1:pPr>
            <ns1:r>
              <ns1:rPr sz="1575" b="0">
                <ns1:solidFill>
                  <ns1:srgbClr val="24343A"/>
                </ns1:solidFill>
              </ns1:rPr>
              <ns1:t>Su situación actual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D90BA842-BF67-4779-8F7E-86528FD63B8A}"/>
              </ns1:ext>
            </ns1:extLst>
          </ns0:cNvPr>
          <ns0:cNvSpPr>
            <ns1:spLocks noGrp="1"/>
          </ns0:cNvSpPr>
          <ns0:nvPr/>
        </ns0:nvSpPr>
        <ns0:spPr>
          <ns1:xfrm>
            <ns1:off x="2476500" y="32766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D89B12"/>
                </ns1:solidFill>
              </ns1:defRPr>
            </ns1:pPr>
            <ns1:r>
              <ns1:rPr sz="1725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5DFAEED7-7816-44E5-9F64-BC463EF3C5B8}"/>
              </ns1:ext>
            </ns1:extLst>
          </ns0:cNvPr>
          <ns0:cNvSpPr>
            <ns1:spLocks noGrp="1"/>
          </ns0:cNvSpPr>
          <ns0:nvPr/>
        </ns0:nvSpPr>
        <ns0:spPr>
          <ns1:xfrm>
            <ns1:off x="2800350" y="3276600"/>
            <ns1:ext cx="39624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0">
                <ns1:solidFill>
                  <ns1:srgbClr val="24343A"/>
                </ns1:solidFill>
              </ns1:defRPr>
            </ns1:pPr>
            <ns1:r>
              <ns1:rPr sz="1575" b="0">
                <ns1:solidFill>
                  <ns1:srgbClr val="24343A"/>
                </ns1:solidFill>
              </ns1:rPr>
              <ns1:t>Su próxima fecha de decisión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CDB57E57-0A6E-4954-AB0E-6EED421C057F}"/>
              </ns1:ext>
            </ns1:extLst>
          </ns0:cNvPr>
          <ns0:cNvSpPr>
            <ns1:spLocks noGrp="1"/>
          </ns0:cNvSpPr>
          <ns0:nvPr/>
        </ns0:nvSpPr>
        <ns0:spPr>
          <ns1:xfrm>
            <ns1:off x="2476500" y="38100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725" b="1">
                <ns1:solidFill>
                  <ns1:srgbClr val="D89B12"/>
                </ns1:solidFill>
              </ns1:defRPr>
            </ns1:pPr>
            <ns1:r>
              <ns1:rPr sz="1725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EF620BAA-B25D-40EC-89B0-7B420949E856}"/>
              </ns1:ext>
            </ns1:extLst>
          </ns0:cNvPr>
          <ns0:cNvSpPr>
            <ns1:spLocks noGrp="1"/>
          </ns0:cNvSpPr>
          <ns0:nvPr/>
        </ns0:nvSpPr>
        <ns0:spPr>
          <ns1:xfrm>
            <ns1:off x="2800350" y="3810000"/>
            <ns1:ext cx="396240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0">
                <ns1:solidFill>
                  <ns1:srgbClr val="24343A"/>
                </ns1:solidFill>
              </ns1:defRPr>
            </ns1:pPr>
            <ns1:r>
              <ns1:rPr sz="1575" b="0">
                <ns1:solidFill>
                  <ns1:srgbClr val="24343A"/>
                </ns1:solidFill>
              </ns1:rPr>
              <ns1:t>Dónde encontrar ayuda calificada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0C4C1E2B-DBE8-45C8-931F-ED72990EADDD}"/>
              </ns1:ext>
            </ns1:extLst>
          </ns0:cNvPr>
          <ns0:cNvSpPr>
            <ns1:spLocks noGrp="1"/>
          </ns0:cNvSpPr>
          <ns0:nvPr/>
        </ns0:nvSpPr>
        <ns0:spPr>
          <ns1:xfrm>
            <ns1:off x="7239000" y="1733550"/>
            <ns1:ext cx="3714750" cy="2857500"/>
          </ns1:xfrm>
          <ns1:prstGeom prst="roundRect">
            <ns1:avLst>
              <ns1:gd name="adj" fmla="val 40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9" name="">
            <ns1:extLst>
              <ns1:ext uri="{FF2B5EF4-FFF2-40B4-BE49-F238E27FC236}">
                <ns2:creationId id="{BEB80529-70FA-4C2E-9AF0-15149A4DD691}"/>
              </ns1:ext>
            </ns1:extLst>
          </ns0:cNvPr>
          <ns0:cNvSpPr>
            <ns1:spLocks noGrp="1"/>
          </ns0:cNvSpPr>
          <ns0:nvPr/>
        </ns0:nvSpPr>
        <ns0:spPr>
          <ns1:xfrm>
            <ns1:off x="7429500" y="1885950"/>
            <ns1:ext cx="33337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PRIMER LLAMADO A LA ACCIÓN</ns1:t>
            </ns1:r>
          </ns1:p>
        </ns0:txBody>
      </ns0:sp>
      <ns0:sp>
        <ns0:nvSpPr>
          <ns0:cNvPr id="20" name="">
            <ns1:extLst>
              <ns1:ext uri="{FF2B5EF4-FFF2-40B4-BE49-F238E27FC236}">
                <ns2:creationId id="{AC0A161B-32BF-42AB-8C30-1DCB38F35162}"/>
              </ns1:ext>
            </ns1:extLst>
          </ns0:cNvPr>
          <ns0:cNvSpPr>
            <ns1:spLocks noGrp="1"/>
          </ns0:cNvSpPr>
          <ns0:nvPr/>
        </ns0:nvSpPr>
        <ns0:spPr>
          <ns1:xfrm>
            <ns1:off x="7429500" y="2266950"/>
            <ns1:ext cx="333375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Complete su Chequeo de Signos Vitales de la Deuda. Luego elija un próximo paso responsable: aprender, preguntar, conectarse, servir o guiar.</ns1:t>
            </ns1:r>
          </ns1:p>
        </ns0:txBody>
      </ns0:sp>
      <ns0:sp>
        <ns0:nvSpPr>
          <ns0:cNvPr id="21" name="">
            <ns1:extLst>
              <ns1:ext uri="{FF2B5EF4-FFF2-40B4-BE49-F238E27FC236}">
                <ns2:creationId id="{B64B9363-1832-4FAF-9FD9-CFDA3B56BB01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4914900"/>
            <ns1:ext cx="10287000" cy="3619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800" b="1">
                <ns1:solidFill>
                  <ns1:srgbClr val="123A46"/>
                </ns1:solidFill>
              </ns1:defRPr>
            </ns1:pPr>
            <ns1:r>
              <ns1:rPr sz="1800" b="1">
                <ns1:solidFill>
                  <ns1:srgbClr val="123A46"/>
                </ns1:solidFill>
              </ns1:rPr>
              <ns1:t>Educación y orientación, no asesoramiento financiero individualizado.</ns1:t>
            </ns1:r>
          </ns1:p>
        </ns0:txBody>
      </ns0:sp>
      <ns0:pic>
        <ns0:nvPicPr>
          <ns0:cNvPr id="46" name="Picture 23"/>
          <ns0:cNvPicPr>
            <ns1:picLocks noChangeAspect="1"/>
          </ns0:cNvPicPr>
          <ns0:nvPr/>
        </ns0:nvPicPr>
        <ns0:blipFill>
          <ns1:blip ns3:embed="R6a1352f8089e4ba6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938488379"/>
      </ns0:ext>
    </ns0:extLst>
  </ns0:cSld>
</ns0:sld>
</file>

<file path=ppt/slides/slide10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1" name="">
            <ns1:extLst>
              <ns1:ext uri="{FF2B5EF4-FFF2-40B4-BE49-F238E27FC236}">
                <ns2:creationId id="{CED6218B-1455-4545-82AE-9662D4538B4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5" name=""/>
          <ns0:cNvPicPr>
            <ns1:picLocks noChangeAspect="1"/>
          </ns0:cNvPicPr>
          <ns0:nvPr/>
        </ns0:nvPicPr>
        <ns0:blipFill>
          <ns1:blip ns3:embed="R68dc4fc2bf5c4d4a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D8DACDE3-3DA1-4D64-89BD-FBAB3239A9B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Los Proveedores de Servicios DiaBuddy convierten el propósito en participación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437409A4-E124-4ABD-BBEE-EF4F837B65A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6407C685-2658-4873-9BF7-6BCCF83B36E3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FB5F6DFD-E297-43F4-9C12-9D5644C98D08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10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E042BD02-2A52-4C58-B9C8-73F5CA11D7A4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14500"/>
            <ns1:ext cx="2381250" cy="2667000"/>
          </ns1:xfrm>
          <ns1:prstGeom prst="roundRect">
            <ns1:avLst>
              <ns1:gd name="adj" fmla="val 48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4B6B5CB6-4DE4-4736-AB93-81F3886BED4C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EDUCAR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525C9D1F-6B93-49D6-AEC9-4ACF1C1CBE8F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2247900"/>
            <ns1:ext cx="200025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Compartir mensajes aprobados de prevención y concientización sobre la deuda.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5CA6B5F3-05AD-4D1B-BF7D-75B3E988F518}"/>
              </ns1:ext>
            </ns1:extLst>
          </ns0:cNvPr>
          <ns0:cNvSpPr>
            <ns1:spLocks noGrp="1"/>
          </ns0:cNvSpPr>
          <ns0:nvPr/>
        </ns0:nvSpPr>
        <ns0:spPr>
          <ns1:xfrm>
            <ns1:off x="3429000" y="1714500"/>
            <ns1:ext cx="2381250" cy="2667000"/>
          </ns1:xfrm>
          <ns1:prstGeom prst="roundRect">
            <ns1:avLst>
              <ns1:gd name="adj" fmla="val 480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03FBB8E5-24BF-48E9-8219-92021D7BBE92}"/>
              </ns1:ext>
            </ns1:extLst>
          </ns0:cNvPr>
          <ns0:cNvSpPr>
            <ns1:spLocks noGrp="1"/>
          </ns0:cNvSpPr>
          <ns0:nvPr/>
        </ns0:nvSpPr>
        <ns0:spPr>
          <ns1:xfrm>
            <ns1:off x="361950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CONECTAR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AC931C5A-FADB-4273-BFD7-50843F1CDA11}"/>
              </ns1:ext>
            </ns1:extLst>
          </ns0:cNvPr>
          <ns0:cNvSpPr>
            <ns1:spLocks noGrp="1"/>
          </ns0:cNvSpPr>
          <ns0:nvPr/>
        </ns0:nvSpPr>
        <ns0:spPr>
          <ns1:xfrm>
            <ns1:off x="3619500" y="2247900"/>
            <ns1:ext cx="200025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Guiar a las personas hacia recursos adecuados de salud, carrera y programas federales.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A93198E7-9DAE-4DA8-975D-EEF10936F83C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1714500"/>
            <ns1:ext cx="2381250" cy="2667000"/>
          </ns1:xfrm>
          <ns1:prstGeom prst="roundRect">
            <ns1:avLst>
              <ns1:gd name="adj" fmla="val 48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4" name="">
            <ns1:extLst>
              <ns1:ext uri="{FF2B5EF4-FFF2-40B4-BE49-F238E27FC236}">
                <ns2:creationId id="{80882482-3A4F-4A45-A3C2-0F61574AAABF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APOYAR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087F45AB-05EF-47F3-A926-F8641E537F77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2247900"/>
            <ns1:ext cx="200025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Fomentar la participación, el seguimiento y la responsabilidad.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A1149FF2-6A5D-41C6-8DDF-931E7960DC97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1714500"/>
            <ns1:ext cx="2381250" cy="2667000"/>
          </ns1:xfrm>
          <ns1:prstGeom prst="roundRect">
            <ns1:avLst>
              <ns1:gd name="adj" fmla="val 480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7" name="">
            <ns1:extLst>
              <ns1:ext uri="{FF2B5EF4-FFF2-40B4-BE49-F238E27FC236}">
                <ns2:creationId id="{B75507C0-6510-4F57-8389-401A1E1CD658}"/>
              </ns1:ext>
            </ns1:extLst>
          </ns0:cNvPr>
          <ns0:cNvSpPr>
            <ns1:spLocks noGrp="1"/>
          </ns0:cNvSpPr>
          <ns0:nvPr/>
        </ns0:nvSpPr>
        <ns0:spPr>
          <ns1:xfrm>
            <ns1:off x="914400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CUMPLIR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0FE594A3-21F6-48DB-A640-1C5F032AC60F}"/>
              </ns1:ext>
            </ns1:extLst>
          </ns0:cNvPr>
          <ns0:cNvSpPr>
            <ns1:spLocks noGrp="1"/>
          </ns0:cNvSpPr>
          <ns0:nvPr/>
        </ns0:nvSpPr>
        <ns0:spPr>
          <ns1:xfrm>
            <ns1:off x="9144000" y="2247900"/>
            <ns1:ext cx="200025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Proteger la privacidad, aclarar las funciones y mantenerse dentro del alcance autorizado.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E5C2021D-BC6A-4415-B466-92923F4E5063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4857750"/>
            <ns1:ext cx="10668000" cy="476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325" b="1">
                <ns1:solidFill>
                  <ns1:srgbClr val="176B4D"/>
                </ns1:solidFill>
              </ns1:defRPr>
            </ns1:pPr>
            <ns1:r>
              <ns1:rPr sz="2325" b="1">
                <ns1:solidFill>
                  <ns1:srgbClr val="176B4D"/>
                </ns1:solidFill>
              </ns1:rPr>
              <ns1:t>APRENDER. SERVIR. GENERAR INGRESOS. REDUCIR LA CARGA.</ns1:t>
            </ns1:r>
          </ns1:p>
        </ns0:txBody>
      </ns0:sp>
      <ns0:sp>
        <ns0:nvSpPr>
          <ns0:cNvPr id="20" name="">
            <ns1:extLst>
              <ns1:ext uri="{FF2B5EF4-FFF2-40B4-BE49-F238E27FC236}">
                <ns2:creationId id="{B3932C2C-7967-464F-A8E5-D8F9D95486CC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5429250"/>
            <ns1:ext cx="10668000" cy="285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425" b="0">
                <ns1:solidFill>
                  <ns1:srgbClr val="66747A"/>
                </ns1:solidFill>
              </ns1:defRPr>
            </ns1:pPr>
            <ns1:r>
              <ns1:rPr sz="1425" b="0">
                <ns1:solidFill>
                  <ns1:srgbClr val="66747A"/>
                </ns1:solidFill>
              </ns1:rPr>
              <ns1:t>No se promete empleo, ingresos, condonación ni pago de la deuda.</ns1:t>
            </ns1:r>
          </ns1:p>
        </ns0:txBody>
      </ns0:sp>
      <ns0:pic>
        <ns0:nvPicPr>
          <ns0:cNvPr id="44" name="Picture 22"/>
          <ns0:cNvPicPr>
            <ns1:picLocks noChangeAspect="1"/>
          </ns0:cNvPicPr>
          <ns0:nvPr/>
        </ns0:nvPicPr>
        <ns0:blipFill>
          <ns1:blip ns3:embed="R63a8fe23b20344db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782819181"/>
      </ns0:ext>
    </ns0:extLst>
  </ns0:cSld>
</ns0:sld>
</file>

<file path=ppt/slides/slide1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0" name="">
            <ns1:extLst>
              <ns1:ext uri="{FF2B5EF4-FFF2-40B4-BE49-F238E27FC236}">
                <ns2:creationId id="{2819F78A-E9D9-4631-A82C-40B9E32E9A4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4" name=""/>
          <ns0:cNvPicPr>
            <ns1:picLocks noChangeAspect="1"/>
          </ns0:cNvPicPr>
          <ns0:nvPr/>
        </ns0:nvPicPr>
        <ns0:blipFill>
          <ns1:blip ns3:embed="R08ff0c795f6543b5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6DA0E803-4ABB-48D4-9F7B-71A058878C7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La prevención es la solución principal de salud comunitaria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AC4F7B1A-F9F7-4D6B-ACCC-4A71D9935BA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E44EE4C8-A882-4AEC-8E22-F7815CA5F72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00640034-C413-4184-A59D-8DD4AF0D9B35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11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F82787FA-33DB-400F-B3FA-3F62B5337D51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657350"/>
            <ns1:ext cx="6286500" cy="476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325" b="1">
                <ns1:solidFill>
                  <ns1:srgbClr val="176B4D"/>
                </ns1:solidFill>
              </ns1:defRPr>
            </ns1:pPr>
            <ns1:r>
              <ns1:rPr sz="2325" b="1">
                <ns1:solidFill>
                  <ns1:srgbClr val="176B4D"/>
                </ns1:solidFill>
              </ns1:rPr>
              <ns1:t>Programa de Prevención de la Diabetes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37E8ED02-8F9A-4771-8C34-758ADC45263A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3431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FA8BB523-7D56-48AC-8911-E6220AE61CF3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2343150"/>
            <ns1:ext cx="55816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Experiencia de cambio de estilo de vida durante un año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71A822ED-2C74-445B-AC8C-7DA06481C8E1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28956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1D29A89E-F563-4EC7-9F10-86E23CACC336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2895600"/>
            <ns1:ext cx="55816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Programa de prevención basado en evidencia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74EE893-B524-4535-9A19-E41338D5DD6A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34480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578C84DA-AA86-4466-BD98-6D7020E87740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3448050"/>
            <ns1:ext cx="55816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Entrenador de estilo de vida capacitado y apoyo grupal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AE9E45FB-0518-45B8-A385-B9E9FC11990B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40005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1">
                <ns1:solidFill>
                  <ns1:srgbClr val="D89B12"/>
                </ns1:solidFill>
              </ns1:defRPr>
            </ns1:pPr>
            <ns1:r>
              <ns1:rPr sz="165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3E86DA7F-8E18-454A-AF82-869D364EFF81}"/>
              </ns1:ext>
            </ns1:extLst>
          </ns0:cNvPr>
          <ns0:cNvSpPr>
            <ns1:spLocks noGrp="1"/>
          </ns0:cNvSpPr>
          <ns0:nvPr/>
        </ns0:nvSpPr>
        <ns0:spPr>
          <ns1:xfrm>
            <ns1:off x="990600" y="4000500"/>
            <ns1:ext cx="55816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00" b="0">
                <ns1:solidFill>
                  <ns1:srgbClr val="24343A"/>
                </ns1:solidFill>
              </ns1:defRPr>
            </ns1:pPr>
            <ns1:r>
              <ns1:rPr sz="1500" b="0">
                <ns1:solidFill>
                  <ns1:srgbClr val="24343A"/>
                </ns1:solidFill>
              </ns1:rPr>
              <ns1:t>Diseñado para retrasar la aparición y reducir el riesgo de diabetes tipo 2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F9BF61EF-E985-48FD-93FB-B26E234A0734}"/>
              </ns1:ext>
            </ns1:extLst>
          </ns0:cNvPr>
          <ns0:cNvSpPr>
            <ns1:spLocks noGrp="1"/>
          </ns0:cNvSpPr>
          <ns0:nvPr/>
        </ns0:nvSpPr>
        <ns0:spPr>
          <ns1:xfrm>
            <ns1:off x="7239000" y="1790700"/>
            <ns1:ext cx="3714750" cy="2152650"/>
          </ns1:xfrm>
          <ns1:prstGeom prst="roundRect">
            <ns1:avLst>
              <ns1:gd name="adj" fmla="val 531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7" name="">
            <ns1:extLst>
              <ns1:ext uri="{FF2B5EF4-FFF2-40B4-BE49-F238E27FC236}">
                <ns2:creationId id="{21051D08-785C-49AB-B11A-159A606284B1}"/>
              </ns1:ext>
            </ns1:extLst>
          </ns0:cNvPr>
          <ns0:cNvSpPr>
            <ns1:spLocks noGrp="1"/>
          </ns0:cNvSpPr>
          <ns0:nvPr/>
        </ns0:nvSpPr>
        <ns0:spPr>
          <ns1:xfrm>
            <ns1:off x="7429500" y="1943100"/>
            <ns1:ext cx="33337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CONEXIÓN CON LA MISIÓN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E22D7D9E-F5D7-4002-8C3A-43EB3534F2E6}"/>
              </ns1:ext>
            </ns1:extLst>
          </ns0:cNvPr>
          <ns0:cNvSpPr>
            <ns1:spLocks noGrp="1"/>
          </ns0:cNvSpPr>
          <ns0:nvPr/>
        </ns0:nvSpPr>
        <ns0:spPr>
          <ns1:xfrm>
            <ns1:off x="7429500" y="2324100"/>
            <ns1:ext cx="3333750" cy="14859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Los profesionales de la salud promueven la prevención y RemoteCare, mientras que los ingresos aprobados del programa pueden apoyar la misión DiaBuddy.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36F864EE-7521-408B-A5B0-D08AE8166D1E}"/>
              </ns1:ext>
            </ns1:extLst>
          </ns0:cNvPr>
          <ns0:cNvSpPr>
            <ns1:spLocks noGrp="1"/>
          </ns0:cNvSpPr>
          <ns0:nvPr/>
        </ns0:nvSpPr>
        <ns0:spPr>
          <ns1:xfrm>
            <ns1:off x="7239000" y="4248150"/>
            <ns1:ext cx="371475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350" b="1">
                <ns1:solidFill>
                  <ns1:srgbClr val="66747A"/>
                </ns1:solidFill>
              </ns1:defRPr>
            </ns1:pPr>
            <ns1:r>
              <ns1:rPr sz="1350" b="1">
                <ns1:solidFill>
                  <ns1:srgbClr val="66747A"/>
                </ns1:solidFill>
              </ns1:rPr>
              <ns1:t>Verifique el reconocimiento de los CDC, los precios y las condiciones de asignación antes de publicar.</ns1:t>
            </ns1:r>
          </ns1:p>
        </ns0:txBody>
      </ns0:sp>
      <ns0:pic>
        <ns0:nvPicPr>
          <ns0:cNvPr id="42" name="Picture 21"/>
          <ns0:cNvPicPr>
            <ns1:picLocks noChangeAspect="1"/>
          </ns0:cNvPicPr>
          <ns0:nvPr/>
        </ns0:nvPicPr>
        <ns0:blipFill>
          <ns1:blip ns3:embed="Rebe606359f054811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204594218"/>
      </ns0:ext>
    </ns0:extLst>
  </ns0:cSld>
</ns0:sld>
</file>

<file path=ppt/slides/slide1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4" name="">
            <ns1:extLst>
              <ns1:ext uri="{FF2B5EF4-FFF2-40B4-BE49-F238E27FC236}">
                <ns2:creationId id="{5B8D71ED-3C87-4195-BB8E-F340017838B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8" name=""/>
          <ns0:cNvPicPr>
            <ns1:picLocks noChangeAspect="1"/>
          </ns0:cNvPicPr>
          <ns0:nvPr/>
        </ns0:nvPicPr>
        <ns0:blipFill>
          <ns1:blip ns3:embed="Rb16124c719d14629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5712BE71-B256-4155-8EEF-2CC4A1E690C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Dos opciones de inscripción respaldan el modelo de ingresos del DSP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A5EA9E8F-B427-4B48-A0B6-BE68C8A6F40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8D242965-8CCC-4976-8CBD-B1F79523936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0F86C2EB-1634-4B47-AB30-63006807D835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12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728AECE5-AD6B-476B-9D55-3600B4D07A07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714500"/>
            <ns1:ext cx="4476750" cy="2190750"/>
          </ns1:xfrm>
          <ns1:prstGeom prst="roundRect">
            <ns1:avLst>
              <ns1:gd name="adj" fmla="val 5217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52253086-C106-449B-93FE-6709D9DF8719}"/>
              </ns1:ext>
            </ns1:extLst>
          </ns0:cNvPr>
          <ns0:cNvSpPr>
            <ns1:spLocks noGrp="1"/>
          </ns0:cNvSpPr>
          <ns0:nvPr/>
        </ns0:nvSpPr>
        <ns0:spPr>
          <ns1:xfrm>
            <ns1:off x="952500" y="1866900"/>
            <ns1:ext cx="40957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$29 MENSUALES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082462AE-64E0-4A7E-B2BA-0D5EA8A291EB}"/>
              </ns1:ext>
            </ns1:extLst>
          </ns0:cNvPr>
          <ns0:cNvSpPr>
            <ns1:spLocks noGrp="1"/>
          </ns0:cNvSpPr>
          <ns0:nvPr/>
        </ns0:nvSpPr>
        <ns0:spPr>
          <ns1:xfrm>
            <ns1:off x="952500" y="2247900"/>
            <ns1:ext cx="4095750" cy="1524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$14.50 AL MES PARA EL DSP (50%)</ns1:t>
            </ns1:r>
          </ns1:p>
          <ns1:p>
            <ns1:r>
              <ns1:t/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$174 en total durante 12 meses si el participante completa el año.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777AF8C3-16AA-44A2-8D36-E0E9E8FD19F3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1714500"/>
            <ns1:ext cx="4476750" cy="2190750"/>
          </ns1:xfrm>
          <ns1:prstGeom prst="roundRect">
            <ns1:avLst>
              <ns1:gd name="adj" fmla="val 5217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07D82DBA-5816-48DB-AEAB-77329D921B7F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1866900"/>
            <ns1:ext cx="40957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$290 ANUALES • MEJOR VALOR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04C03AA1-FE33-48E0-82F7-5EF6C8E87AF6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2247900"/>
            <ns1:ext cx="4095750" cy="1524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PAGUE 10 MESES Y RECIBA 2 MESES GRATIS</ns1:t>
            </ns1:r>
          </ns1:p>
          <ns1:p>
            <ns1:r>
              <ns1:t/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$145 pagados por adelantado al DSP (50%).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D7A65502-CCC2-434E-AC74-675294096569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381500"/>
            <ns1:ext cx="9906000" cy="4953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725" b="1">
                <ns1:solidFill>
                  <ns1:srgbClr val="123A46"/>
                </ns1:solidFill>
              </ns1:defRPr>
            </ns1:pPr>
            <ns1:r>
              <ns1:rPr sz="1725" b="1">
                <ns1:solidFill>
                  <ns1:srgbClr val="123A46"/>
                </ns1:solidFill>
              </ns1:rPr>
              <ns1:t>Se recomienda la inscripción anual: el participante recibe dos meses gratis y el DSP recibe $145 por adelantado. Participación ilustrativa en ingresos brutos; las condiciones finales requieren un acuerdo escrito.</ns1:t>
            </ns1:r>
          </ns1:p>
        </ns0:txBody>
      </ns0:sp>
      <ns0:pic>
        <ns0:nvPicPr>
          <ns0:cNvPr id="30" name="Picture 15"/>
          <ns0:cNvPicPr>
            <ns1:picLocks noChangeAspect="1"/>
          </ns0:cNvPicPr>
          <ns0:nvPr/>
        </ns0:nvPicPr>
        <ns0:blipFill>
          <ns1:blip ns3:embed="R73b3376245494c05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179294665"/>
      </ns0:ext>
    </ns0:extLst>
  </ns0:cSld>
</ns0:sld>
</file>

<file path=ppt/slides/slide13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4" name="">
            <ns1:extLst>
              <ns1:ext uri="{FF2B5EF4-FFF2-40B4-BE49-F238E27FC236}">
                <ns2:creationId id="{5B8D71ED-3C87-4195-BB8E-F340017838B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8" name=""/>
          <ns0:cNvPicPr>
            <ns1:picLocks noChangeAspect="1"/>
          </ns0:cNvPicPr>
          <ns0:nvPr/>
        </ns0:nvPicPr>
        <ns0:blipFill>
          <ns1:blip ns3:embed="R55370e991696443e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5712BE71-B256-4155-8EEF-2CC4A1E690C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Dos caminos para el DSP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A5EA9E8F-B427-4B48-A0B6-BE68C8A6F40B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8D242965-8CCC-4976-8CBD-B1F79523936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0F86C2EB-1634-4B47-AB30-63006807D835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13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728AECE5-AD6B-476B-9D55-3600B4D07A07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714500"/>
            <ns1:ext cx="4476750" cy="2190750"/>
          </ns1:xfrm>
          <ns1:prstGeom prst="roundRect">
            <ns1:avLst>
              <ns1:gd name="adj" fmla="val 5217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52253086-C106-449B-93FE-6709D9DF8719}"/>
              </ns1:ext>
            </ns1:extLst>
          </ns0:cNvPr>
          <ns0:cNvSpPr>
            <ns1:spLocks noGrp="1"/>
          </ns0:cNvSpPr>
          <ns0:nvPr/>
        </ns0:nvSpPr>
        <ns0:spPr>
          <ns1:xfrm>
            <ns1:off x="952500" y="1866900"/>
            <ns1:ext cx="40957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EL CAMINO ELEGIDO POR MUCHOS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082462AE-64E0-4A7E-B2BA-0D5EA8A291EB}"/>
              </ns1:ext>
            </ns1:extLst>
          </ns0:cNvPr>
          <ns0:cNvSpPr>
            <ns1:spLocks noGrp="1"/>
          </ns0:cNvSpPr>
          <ns0:nvPr/>
        </ns0:nvSpPr>
        <ns0:spPr>
          <ns1:xfrm>
            <ns1:off x="952500" y="2247900"/>
            <ns1:ext cx="4095750" cy="1524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Servir como Proveedor de Servicios DiaBuddy</ns1:t>
            </ns1:r>
          </ns1:p>
          <ns1:p>
            <ns1:r>
              <ns1:t/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50% de los ingresos del cliente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$14.50 al mes ($174 durante 12 meses)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o $145 por adelantado al año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777AF8C3-16AA-44A2-8D36-E0E9E8FD19F3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1714500"/>
            <ns1:ext cx="4476750" cy="2190750"/>
          </ns1:xfrm>
          <ns1:prstGeom prst="roundRect">
            <ns1:avLst>
              <ns1:gd name="adj" fmla="val 5217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07D82DBA-5816-48DB-AEAB-77329D921B7F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1866900"/>
            <ns1:ext cx="40957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EL CAMINO MENOS TRANSITADO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04C03AA1-FE33-48E0-82F7-5EF6C8E87AF6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2247900"/>
            <ns1:ext cx="4095750" cy="1524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Ser propietario de una Solución Virtual de Bienestar DiaBuddy Experience</ns1:t>
            </ns1:r>
          </ns1:p>
          <ns1:p>
            <ns1:r>
              <ns1:t/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100% de los ingresos del cliente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$29 al mes ($348 durante 12 meses)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o $290 por adelantado al año*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D7A65502-CCC2-434E-AC74-675294096569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381500"/>
            <ns1:ext cx="9906000" cy="4953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725" b="1">
                <ns1:solidFill>
                  <ns1:srgbClr val="123A46"/>
                </ns1:solidFill>
              </ns1:defRPr>
            </ns1:pPr>
            <ns1:r>
              <ns1:rPr sz="1725" b="1">
                <ns1:solidFill>
                  <ns1:srgbClr val="123A46"/>
                </ns1:solidFill>
              </ns1:rPr>
              <ns1:t>Inspirado en “The Road Not Taken” de Robert Frost. *Ingresos brutos antes de costos de plataforma, gastos operativos, reembolsos e impuestos. No se garantizan ingresos. Las condiciones finales requieren un acuerdo escrito.</ns1:t>
            </ns1:r>
          </ns1:p>
        </ns0:txBody>
      </ns0:sp>
      <ns0:pic>
        <ns0:nvPicPr>
          <ns0:cNvPr id="30" name="Picture 15"/>
          <ns0:cNvPicPr>
            <ns1:picLocks noChangeAspect="1"/>
          </ns0:cNvPicPr>
          <ns0:nvPr/>
        </ns0:nvPicPr>
        <ns0:blipFill>
          <ns1:blip ns3:embed="R705ef56d8181469f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179294665"/>
      </ns0:ext>
    </ns0:extLst>
  </ns0:cSld>
</ns0:sld>
</file>

<file path=ppt/slides/slide14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8" name="">
            <ns1:extLst>
              <ns1:ext uri="{FF2B5EF4-FFF2-40B4-BE49-F238E27FC236}">
                <ns2:creationId id="{383AC161-22FC-454E-B36A-C322E7A5680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2" name=""/>
          <ns0:cNvPicPr>
            <ns1:picLocks noChangeAspect="1"/>
          </ns0:cNvPicPr>
          <ns0:nvPr/>
        </ns0:nvPicPr>
        <ns0:blipFill>
          <ns1:blip ns3:embed="R2ba0a62b9fa14db2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7655F33C-CF4B-49EB-B860-8561F7B6D66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100 Socios Fundadores de Salud pueden lanzar el movimiento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C1CE40D2-2353-46A1-9BC9-8E694C1D1B26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E16B225D-F9A8-4339-A1CC-5E6C5FCD68D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3BEF9B0C-83EF-4C88-8355-D6368D37AEE1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14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158A9547-4979-47C8-BA84-7A6551256321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33550"/>
            <ns1:ext cx="3238500" cy="2381250"/>
          </ns1:xfrm>
          <ns1:prstGeom prst="roundRect">
            <ns1:avLst>
              <ns1:gd name="adj" fmla="val 48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4FD4EEE7-AEC1-4B11-A778-B479DE22DC8F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188595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INICIO • $3,000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30455408-9441-407C-8306-DF1C3F13E611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2266950"/>
            <ns1:ext cx="2857500" cy="1714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Inicia la conversación y activa un grupo de concientización.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91BDD658-1FF6-46A0-9D16-93E8DC4162EC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733550"/>
            <ns1:ext cx="3238500" cy="2381250"/>
          </ns1:xfrm>
          <ns1:prstGeom prst="roundRect">
            <ns1:avLst>
              <ns1:gd name="adj" fmla="val 480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74AA7AF2-386F-4E87-854C-B116E0AAFE9F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188595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CRECIMIENTO • $5,000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6352A2EA-52CD-4892-A7B0-593483A47F84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2266950"/>
            <ns1:ext cx="2857500" cy="1714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Amplía la mentoría, la participación de la fuerza laboral y el alcance comunitario.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439EB943-2B9B-410A-8D3C-73085F77EC9B}"/>
              </ns1:ext>
            </ns1:extLst>
          </ns0:cNvPr>
          <ns0:cNvSpPr>
            <ns1:spLocks noGrp="1"/>
          </ns0:cNvSpPr>
          <ns0:nvPr/>
        </ns0:nvSpPr>
        <ns0:spPr>
          <ns1:xfrm>
            <ns1:off x="8286750" y="1733550"/>
            <ns1:ext cx="3238500" cy="2381250"/>
          </ns1:xfrm>
          <ns1:prstGeom prst="roundRect">
            <ns1:avLst>
              <ns1:gd name="adj" fmla="val 48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4" name="">
            <ns1:extLst>
              <ns1:ext uri="{FF2B5EF4-FFF2-40B4-BE49-F238E27FC236}">
                <ns2:creationId id="{E8AEBCF7-65B0-4CB5-9C8D-CB72663D188A}"/>
              </ns1:ext>
            </ns1:extLst>
          </ns0:cNvPr>
          <ns0:cNvSpPr>
            <ns1:spLocks noGrp="1"/>
          </ns0:cNvSpPr>
          <ns0:nvPr/>
        </ns0:nvSpPr>
        <ns0:spPr>
          <ns1:xfrm>
            <ns1:off x="8477250" y="188595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IMPACTO • $10,000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91512639-92D8-4878-8B02-C457D9C492A4}"/>
              </ns1:ext>
            </ns1:extLst>
          </ns0:cNvPr>
          <ns0:cNvSpPr>
            <ns1:spLocks noGrp="1"/>
          </ns0:cNvSpPr>
          <ns0:nvPr/>
        </ns0:nvSpPr>
        <ns0:spPr>
          <ns1:xfrm>
            <ns1:off x="8477250" y="2266950"/>
            <ns1:ext cx="2857500" cy="1714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Proporciona liderazgo completo hacia una campaña de $1 millón.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24938510-0288-446A-97FF-95E5EA6F6FA0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4629150"/>
            <ns1:ext cx="108585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925" b="1">
                <ns1:solidFill>
                  <ns1:srgbClr val="D89B12"/>
                </ns1:solidFill>
              </ns1:defRPr>
            </ns1:pPr>
            <ns1:r>
              <ns1:rPr sz="2925" b="1">
                <ns1:solidFill>
                  <ns1:srgbClr val="D89B12"/>
                </ns1:solidFill>
              </ns1:rPr>
              <ns1:t>100 × $10,000 = $1,000,000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053C08D3-B100-4FD5-9E83-B4C997A37272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5276850"/>
            <ns1:ext cx="10858500" cy="2667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350" b="0">
                <ns1:solidFill>
                  <ns1:srgbClr val="66747A"/>
                </ns1:solidFill>
              </ns1:defRPr>
            </ns1:pPr>
            <ns1:r>
              <ns1:rPr sz="1350" b="0">
                <ns1:solidFill>
                  <ns1:srgbClr val="66747A"/>
                </ns1:solidFill>
              </ns1:rPr>
              <ns1:t>Meta de campaña, no promesa de fondos recaudados o distribuidos.</ns1:t>
            </ns1:r>
          </ns1:p>
        </ns0:txBody>
      </ns0:sp>
      <ns0:pic>
        <ns0:nvPicPr>
          <ns0:cNvPr id="38" name="Picture 19"/>
          <ns0:cNvPicPr>
            <ns1:picLocks noChangeAspect="1"/>
          </ns0:cNvPicPr>
          <ns0:nvPr/>
        </ns0:nvPicPr>
        <ns0:blipFill>
          <ns1:blip ns3:embed="R91166f0090ff4858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969550973"/>
      </ns0:ext>
    </ns0:extLst>
  </ns0:cSld>
</ns0:sld>
</file>

<file path=ppt/slides/slide15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7" name="">
            <ns1:extLst>
              <ns1:ext uri="{FF2B5EF4-FFF2-40B4-BE49-F238E27FC236}">
                <ns2:creationId id="{8AC14814-FE61-4D45-8CB9-38A039FD05C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1" name=""/>
          <ns0:cNvPicPr>
            <ns1:picLocks noChangeAspect="1"/>
          </ns0:cNvPicPr>
          <ns0:nvPr/>
        </ns0:nvPicPr>
        <ns0:blipFill>
          <ns1:blip ns3:embed="R591c3301e55e426b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F6B59562-6E24-4D9A-B7FE-56A16154BD02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Un socio puede activar El Proyecto DiaBuddy en 90 días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EDE13972-49B8-42A6-81DA-83329FA6C47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9E1D583F-DE6D-442C-B405-CF96CF8625E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C7BB2824-02F1-4D7F-B2C7-5E3306A6E70A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15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466C7DD2-A537-4359-988C-B41A7D32398E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52600"/>
            <ns1:ext cx="3238500" cy="2667000"/>
          </ns1:xfrm>
          <ns1:prstGeom prst="roundRect">
            <ns1:avLst>
              <ns1:gd name="adj" fmla="val 4286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FB82AD46-F510-4927-9F2E-1C128920B234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190500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DÍAS 1–30 • ALINEAR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A1ACF0D7-4B2B-4DCE-8C93-C279ECF4F873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2286000"/>
            <ns1:ext cx="285750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Nombrar un patrocinador y un líder. Definir la audiencia. Revisar límites. Seleccionar un nivel fundador y medidas iniciales.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76D51231-7416-4489-9BFD-187E972DB85D}"/>
              </ns1:ext>
            </ns1:extLst>
          </ns0:cNvPr>
          <ns0:cNvSpPr>
            <ns1:spLocks noGrp="1"/>
          </ns0:cNvSpPr>
          <ns0:nvPr/>
        </ns0:nvSpPr>
        <ns0:spPr>
          <ns1:xfrm>
            <ns1:off x="4476750" y="1752600"/>
            <ns1:ext cx="3238500" cy="2667000"/>
          </ns1:xfrm>
          <ns1:prstGeom prst="roundRect">
            <ns1:avLst>
              <ns1:gd name="adj" fmla="val 4286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2C4F0C6C-4812-4C96-B74B-8A644B7E350B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190500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DÍAS 31–60 • ACTIVAR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2B328493-8540-4DE0-800C-E5D7506C51E6}"/>
              </ns1:ext>
            </ns1:extLst>
          </ns0:cNvPr>
          <ns0:cNvSpPr>
            <ns1:spLocks noGrp="1"/>
          </ns0:cNvSpPr>
          <ns0:nvPr/>
        </ns0:nvSpPr>
        <ns0:spPr>
          <ns1:xfrm>
            <ns1:off x="4667250" y="2286000"/>
            <ns1:ext cx="285750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Realizar una sesión de lanzamiento. Ofrecer el Chequeo de Signos Vitales de la Deuda. Abrir la mentoría, los recursos y las rutas aprobadas.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119D08C1-9626-424B-8E53-93C2DC8B9781}"/>
              </ns1:ext>
            </ns1:extLst>
          </ns0:cNvPr>
          <ns0:cNvSpPr>
            <ns1:spLocks noGrp="1"/>
          </ns0:cNvSpPr>
          <ns0:nvPr/>
        </ns0:nvSpPr>
        <ns0:spPr>
          <ns1:xfrm>
            <ns1:off x="8286750" y="1752600"/>
            <ns1:ext cx="3238500" cy="2667000"/>
          </ns1:xfrm>
          <ns1:prstGeom prst="roundRect">
            <ns1:avLst>
              <ns1:gd name="adj" fmla="val 4286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4" name="">
            <ns1:extLst>
              <ns1:ext uri="{FF2B5EF4-FFF2-40B4-BE49-F238E27FC236}">
                <ns2:creationId id="{BCAE0D59-CC4C-496C-A1DE-0E3706BE4077}"/>
              </ns1:ext>
            </ns1:extLst>
          </ns0:cNvPr>
          <ns0:cNvSpPr>
            <ns1:spLocks noGrp="1"/>
          </ns0:cNvSpPr>
          <ns0:nvPr/>
        </ns0:nvSpPr>
        <ns0:spPr>
          <ns1:xfrm>
            <ns1:off x="8477250" y="1905000"/>
            <ns1:ext cx="2857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DÍAS 61–90 • MEDIR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5EAB31DD-5B3B-4C48-AC85-15F7C3ABDE25}"/>
              </ns1:ext>
            </ns1:extLst>
          </ns0:cNvPr>
          <ns0:cNvSpPr>
            <ns1:spLocks noGrp="1"/>
          </ns0:cNvSpPr>
          <ns0:nvPr/>
        </ns0:nvSpPr>
        <ns0:spPr>
          <ns1:xfrm>
            <ns1:off x="8477250" y="2286000"/>
            <ns1:ext cx="2857500" cy="20002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Revisar alcance, participación y comentarios. Publicar un informe de aprendizaje y elegir la próxima expansión.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23DEFEE3-AA00-4F2E-B6CC-B0D35E2943E8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4953000"/>
            <ns1:ext cx="10858500" cy="4381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175" b="1">
                <ns1:solidFill>
                  <ns1:srgbClr val="176B4D"/>
                </ns1:solidFill>
              </ns1:defRPr>
            </ns1:pPr>
            <ns1:r>
              <ns1:rPr sz="2175" b="1">
                <ns1:solidFill>
                  <ns1:srgbClr val="176B4D"/>
                </ns1:solidFill>
              </ns1:rPr>
              <ns1:t>Comenzar con un grupo. Aprender. Mejorar. Expandirse responsablemente.</ns1:t>
            </ns1:r>
          </ns1:p>
        </ns0:txBody>
      </ns0:sp>
      <ns0:pic>
        <ns0:nvPicPr>
          <ns0:cNvPr id="36" name="Picture 18"/>
          <ns0:cNvPicPr>
            <ns1:picLocks noChangeAspect="1"/>
          </ns0:cNvPicPr>
          <ns0:nvPr/>
        </ns0:nvPicPr>
        <ns0:blipFill>
          <ns1:blip ns3:embed="Rc90d566a139a461a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299323132"/>
      </ns0:ext>
    </ns0:extLst>
  </ns0:cSld>
</ns0:sld>
</file>

<file path=ppt/slides/slide16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3" name="">
            <ns1:extLst>
              <ns1:ext uri="{FF2B5EF4-FFF2-40B4-BE49-F238E27FC236}">
                <ns2:creationId id="{F8981B10-92C6-4DBD-B360-A6B8A0E2776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7" name=""/>
          <ns0:cNvPicPr>
            <ns1:picLocks noChangeAspect="1"/>
          </ns0:cNvPicPr>
          <ns0:nvPr/>
        </ns0:nvPicPr>
        <ns0:blipFill>
          <ns1:blip ns3:embed="R8a1729b5b27f4eac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406A0691-2717-4A80-9366-FE4C588FD90A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La campaña de lanzamiento tiene un mensaje y muchas puertas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9B61ABDC-C698-4CF8-B1EA-4C5C22BBB4A1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CE7B8FEF-D59C-4F37-A59E-F3F830B3D06C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85FC5A1A-A6B8-40D4-AB25-164C9FA07FD5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16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926B943D-38AE-40DA-8CA8-0CA65C9AB89C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6192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397F98EB-50C9-4617-A306-8BD400ECE519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16192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Presentación principal para socios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A5D63978-37E4-47BE-B906-97223AA56A10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1145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0F689A13-714E-49DC-B087-BDC06B61CA02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21145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Resumen ejecutivo de una página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8A22E7C9-AA11-474D-834B-AECA527B3815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6098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F115591D-E1DB-4DEF-9CB3-26C3BBB5A0C5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26098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Carta de invitación para fundadores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E9347FFD-4134-4338-A070-7E24E10BDF97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31051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2B41C22E-AD7D-407E-8AE7-7B9EBD7FF03E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31051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Secuencia de correos de lanzamiento y seguimiento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BCCEF3D4-CC49-44D6-A421-ED47FEB82AE3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36004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8C2FBB32-7CE0-47C3-B67F-510FDCB24C8D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36004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Contenido para LinkedIn, Facebook, Instagram y WhatsApp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6D4A1BC7-37BD-416A-9610-AD757C403970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0957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5F59D674-2774-49B2-B2AC-096A654BCC3F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40957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Calendario de campaña de 30 días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E5936BA6-E675-40EE-941A-16A1DA034DB6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5910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20" name="">
            <ns1:extLst>
              <ns1:ext uri="{FF2B5EF4-FFF2-40B4-BE49-F238E27FC236}">
                <ns2:creationId id="{CB2F1A12-84E6-40CE-AD3C-B0C0285A8A34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45910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Guion del presentador, preguntas frecuentes y puntos de conversación para socios</ns1:t>
            </ns1:r>
          </ns1:p>
        </ns0:txBody>
      </ns0:sp>
      <ns0:sp>
        <ns0:nvSpPr>
          <ns0:cNvPr id="21" name="">
            <ns1:extLst>
              <ns1:ext uri="{FF2B5EF4-FFF2-40B4-BE49-F238E27FC236}">
                <ns2:creationId id="{E6E50E2F-7ED7-4D66-8593-00D0AEB00A58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50863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22" name="">
            <ns1:extLst>
              <ns1:ext uri="{FF2B5EF4-FFF2-40B4-BE49-F238E27FC236}">
                <ns2:creationId id="{420C4743-189F-4182-A1DB-DEFF55700C19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50863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Registro de impacto y libro de gestión de contactos</ns1:t>
            </ns1:r>
          </ns1:p>
        </ns0:txBody>
      </ns0:sp>
      <ns0:pic>
        <ns0:nvPicPr>
          <ns0:cNvPr id="48" name="Picture 24"/>
          <ns0:cNvPicPr>
            <ns1:picLocks noChangeAspect="1"/>
          </ns0:cNvPicPr>
          <ns0:nvPr/>
        </ns0:nvPicPr>
        <ns0:blipFill>
          <ns1:blip ns3:embed="Rf2bc12571019451f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383659869"/>
      </ns0:ext>
    </ns0:extLst>
  </ns0:cSld>
</ns0:sld>
</file>

<file path=ppt/slides/slide17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0" name="">
            <ns1:extLst>
              <ns1:ext uri="{FF2B5EF4-FFF2-40B4-BE49-F238E27FC236}">
                <ns2:creationId id="{FFD941D5-6317-438A-A1ED-5114B249DDF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4" name=""/>
          <ns0:cNvPicPr>
            <ns1:picLocks noChangeAspect="1"/>
          </ns0:cNvPicPr>
          <ns0:nvPr/>
        </ns0:nvPicPr>
        <ns0:blipFill>
          <ns1:blip ns3:embed="R351127a3b91344e4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D606A06B-E13C-4DC9-9BD4-8FFFDB77EED2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Los primeros 30 días generan reconocimiento e interés calificado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31C79DCF-7B42-4DFC-A7E7-C674F249915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41519CB0-76DA-4BDC-BF31-658E67B71EA0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2CA149F6-9F14-440C-852E-23DB3B58D711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17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62A3D7E7-2F25-48D1-9254-9D95349196CB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1714500"/>
            <ns1:ext cx="2381250" cy="2857500"/>
          </ns1:xfrm>
          <ns1:prstGeom prst="roundRect">
            <ns1:avLst>
              <ns1:gd name="adj" fmla="val 48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8" name="">
            <ns1:extLst>
              <ns1:ext uri="{FF2B5EF4-FFF2-40B4-BE49-F238E27FC236}">
                <ns2:creationId id="{ED1AAE63-DA65-4162-9703-A9D854E5835D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SEMANA 1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FAEF4C30-5EE0-4B96-8E91-EEDFA48F4ECD}"/>
              </ns1:ext>
            </ns1:extLst>
          </ns0:cNvPr>
          <ns0:cNvSpPr>
            <ns1:spLocks noGrp="1"/>
          </ns0:cNvSpPr>
          <ns0:nvPr/>
        </ns0:nvSpPr>
        <ns0:spPr>
          <ns1:xfrm>
            <ns1:off x="857250" y="2247900"/>
            <ns1:ext cx="200025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Presentar el nombre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Video del fundador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Anuncio del socio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Avance del Chequeo de Deuda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6B497F6A-322D-4445-84F3-714191C5E205}"/>
              </ns1:ext>
            </ns1:extLst>
          </ns0:cNvPr>
          <ns0:cNvSpPr>
            <ns1:spLocks noGrp="1"/>
          </ns0:cNvSpPr>
          <ns0:nvPr/>
        </ns0:nvSpPr>
        <ns0:spPr>
          <ns1:xfrm>
            <ns1:off x="3429000" y="1714500"/>
            <ns1:ext cx="2381250" cy="2857500"/>
          </ns1:xfrm>
          <ns1:prstGeom prst="roundRect">
            <ns1:avLst>
              <ns1:gd name="adj" fmla="val 480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1" name="">
            <ns1:extLst>
              <ns1:ext uri="{FF2B5EF4-FFF2-40B4-BE49-F238E27FC236}">
                <ns2:creationId id="{5C9D4462-B758-4F0A-9BB2-D2865118A8AE}"/>
              </ns1:ext>
            </ns1:extLst>
          </ns0:cNvPr>
          <ns0:cNvSpPr>
            <ns1:spLocks noGrp="1"/>
          </ns0:cNvSpPr>
          <ns0:nvPr/>
        </ns0:nvSpPr>
        <ns0:spPr>
          <ns1:xfrm>
            <ns1:off x="361950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SEMANA 2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D9584EEA-ACCA-44F0-B3D2-5459586CAA4A}"/>
              </ns1:ext>
            </ns1:extLst>
          </ns0:cNvPr>
          <ns0:cNvSpPr>
            <ns1:spLocks noGrp="1"/>
          </ns0:cNvSpPr>
          <ns0:nvPr/>
        </ns0:nvSpPr>
        <ns0:spPr>
          <ns1:xfrm>
            <ns1:off x="3619500" y="2247900"/>
            <ns1:ext cx="200025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Explicar el modelo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Perfiles de profesiones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Publicación de recursos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Invitación para mentores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10475EEB-7395-43C8-A9C7-EB4AD0BD22AE}"/>
              </ns1:ext>
            </ns1:extLst>
          </ns0:cNvPr>
          <ns0:cNvSpPr>
            <ns1:spLocks noGrp="1"/>
          </ns0:cNvSpPr>
          <ns0:nvPr/>
        </ns0:nvSpPr>
        <ns0:spPr>
          <ns1:xfrm>
            <ns1:off x="6191250" y="1714500"/>
            <ns1:ext cx="2381250" cy="2857500"/>
          </ns1:xfrm>
          <ns1:prstGeom prst="roundRect">
            <ns1:avLst>
              <ns1:gd name="adj" fmla="val 4800"/>
            </ns1:avLst>
          </ns1:prstGeom>
          <ns1:solidFill>
            <ns1:srgbClr val="E8F3F1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4" name="">
            <ns1:extLst>
              <ns1:ext uri="{FF2B5EF4-FFF2-40B4-BE49-F238E27FC236}">
                <ns2:creationId id="{DCDC7754-8839-4D8D-9447-A587DFD49C0E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SEMANA 3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7EE55E78-6723-484A-8189-3558E27EC871}"/>
              </ns1:ext>
            </ns1:extLst>
          </ns0:cNvPr>
          <ns0:cNvSpPr>
            <ns1:spLocks noGrp="1"/>
          </ns0:cNvSpPr>
          <ns0:nvPr/>
        </ns0:nvSpPr>
        <ns0:spPr>
          <ns1:xfrm>
            <ns1:off x="6381750" y="2247900"/>
            <ns1:ext cx="200025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Conocer al DSP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Conexión con el DPP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Niveles de socios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Preguntas y respuestas en vivo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3D737E73-6B4D-4322-82CB-FCE1697D92FE}"/>
              </ns1:ext>
            </ns1:extLst>
          </ns0:cNvPr>
          <ns0:cNvSpPr>
            <ns1:spLocks noGrp="1"/>
          </ns0:cNvSpPr>
          <ns0:nvPr/>
        </ns0:nvSpPr>
        <ns0:spPr>
          <ns1:xfrm>
            <ns1:off x="8953500" y="1714500"/>
            <ns1:ext cx="2381250" cy="2857500"/>
          </ns1:xfrm>
          <ns1:prstGeom prst="roundRect">
            <ns1:avLst>
              <ns1:gd name="adj" fmla="val 4800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17" name="">
            <ns1:extLst>
              <ns1:ext uri="{FF2B5EF4-FFF2-40B4-BE49-F238E27FC236}">
                <ns2:creationId id="{1533C83D-C101-469B-8842-47D173E3C2FB}"/>
              </ns1:ext>
            </ns1:extLst>
          </ns0:cNvPr>
          <ns0:cNvSpPr>
            <ns1:spLocks noGrp="1"/>
          </ns0:cNvSpPr>
          <ns0:nvPr/>
        </ns0:nvSpPr>
        <ns0:spPr>
          <ns1:xfrm>
            <ns1:off x="9144000" y="1866900"/>
            <ns1:ext cx="200025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SEMANA 4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71238D5D-01BE-4A6E-8212-543D2ECF3BE5}"/>
              </ns1:ext>
            </ns1:extLst>
          </ns0:cNvPr>
          <ns0:cNvSpPr>
            <ns1:spLocks noGrp="1"/>
          </ns0:cNvSpPr>
          <ns0:nvPr/>
        </ns0:nvSpPr>
        <ns0:spPr>
          <ns1:xfrm>
            <ns1:off x="9144000" y="2247900"/>
            <ns1:ext cx="2000250" cy="2190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Invitación al piloto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Publicaciones de cuenta regresiva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Llamadas de descubrimiento</ns1:t>
            </ns1:r>
          </ns1:p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Actualización de impacto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A2222F85-FE72-48D0-9E37-C07FE36789B6}"/>
              </ns1:ext>
            </ns1:extLst>
          </ns0:cNvPr>
          <ns0:cNvSpPr>
            <ns1:spLocks noGrp="1"/>
          </ns0:cNvSpPr>
          <ns0:nvPr/>
        </ns0:nvSpPr>
        <ns0:spPr>
          <ns1:xfrm>
            <ns1:off x="666750" y="5010150"/>
            <ns1:ext cx="10668000" cy="3810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025" b="1">
                <ns1:solidFill>
                  <ns1:srgbClr val="123A46"/>
                </ns1:solidFill>
              </ns1:defRPr>
            </ns1:pPr>
            <ns1:r>
              <ns1:rPr sz="2025" b="1">
                <ns1:solidFill>
                  <ns1:srgbClr val="123A46"/>
                </ns1:solidFill>
              </ns1:rPr>
              <ns1:t>Un llamado principal a la acción por publicación. Un destino por campaña.</ns1:t>
            </ns1:r>
          </ns1:p>
        </ns0:txBody>
      </ns0:sp>
      <ns0:pic>
        <ns0:nvPicPr>
          <ns0:cNvPr id="42" name="Picture 21"/>
          <ns0:cNvPicPr>
            <ns1:picLocks noChangeAspect="1"/>
          </ns0:cNvPicPr>
          <ns0:nvPr/>
        </ns0:nvPicPr>
        <ns0:blipFill>
          <ns1:blip ns3:embed="R01385b79443c4465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182716475"/>
      </ns0:ext>
    </ns0:extLst>
  </ns0:cSld>
</ns0:sld>
</file>

<file path=ppt/slides/slide18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9" name="">
            <ns1:extLst>
              <ns1:ext uri="{FF2B5EF4-FFF2-40B4-BE49-F238E27FC236}">
                <ns2:creationId id="{20A0DD12-E8D3-4B80-9D3A-EA09DC47C5F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3" name=""/>
          <ns0:cNvPicPr>
            <ns1:picLocks noChangeAspect="1"/>
          </ns0:cNvPicPr>
          <ns0:nvPr/>
        </ns0:nvPicPr>
        <ns0:blipFill>
          <ns1:blip ns3:embed="R71064b924dd141be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6B65FDEE-959C-4CD1-B4AD-E76AD05CB61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El panel mide lo importante sin exagerar resultados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723F77DE-C4DC-4401-BDCE-4428A8C18348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6E8EAC48-D639-4788-8A82-0F10B319A9EE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27C9352D-3786-4B41-8C1D-A55327119BA3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18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D637A0F3-0AA6-4D8C-882C-49D101C997DA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6192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99EC07AC-98DB-46F8-B2DA-09A18D5F5510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16192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ALCANCE • personas, programas, socios y profesiones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B90675F9-7363-4E91-BEA2-914CE02DA399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219325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65FD1D05-6CEA-4500-AC64-9C436A67C018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2219325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CONCIENTIZACIÓN • chequeos, sesiones y referencias a recursos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A4844ACB-EFC5-4195-A4A7-ADD72098B7D0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8194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F96E2CFE-3FA9-40DB-BBA9-13ECE81F4779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281940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ACTIVACIÓN • grupos, mentores e interés en el DSP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5BCFB502-BD28-4E2E-BFB1-54866C993206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3419475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1940FAD9-EEF7-4B78-B0CF-437D7C486C72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3419475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PREVENCIÓN • educación aprobada sobre riesgos y conexiones con el DPP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F08B3FE2-5114-40C4-9326-9D249069001B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0195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11651D28-568C-4229-941E-78E7B21BB82B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40195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APOYO DIABUDDY • fondos, gastos y desembolsos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ED1DED10-BF59-418C-A28F-EF921613EE87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619625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C8EE87C0-16D5-4ADD-807D-379FC13F8894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4619625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EXPERIENCIA • confianza, utilidad e historias aprobadas</ns1:t>
            </ns1:r>
          </ns1:p>
        </ns0:txBody>
      </ns0:sp>
      <ns0:pic>
        <ns0:nvPicPr>
          <ns0:cNvPr id="40" name="Picture 20"/>
          <ns0:cNvPicPr>
            <ns1:picLocks noChangeAspect="1"/>
          </ns0:cNvPicPr>
          <ns0:nvPr/>
        </ns0:nvPicPr>
        <ns0:blipFill>
          <ns1:blip ns3:embed="Rcf83e321437e4bcb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608086302"/>
      </ns0:ext>
    </ns0:extLst>
  </ns0:cSld>
</ns0:sld>
</file>

<file path=ppt/slides/slide19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22" name="">
            <ns1:extLst>
              <ns1:ext uri="{FF2B5EF4-FFF2-40B4-BE49-F238E27FC236}">
                <ns2:creationId id="{11A6DFE7-3D5B-4EB9-92A7-FDBF3EB8DF37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26" name=""/>
          <ns0:cNvPicPr>
            <ns1:picLocks noChangeAspect="1"/>
          </ns0:cNvPicPr>
          <ns0:nvPr/>
        </ns0:nvPicPr>
        <ns0:blipFill>
          <ns1:blip ns3:embed="R81e58e53ed874ae3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1ED7ACB7-5992-42CB-9CDC-58CF5ED89B3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La confianza requiere reglas claras antes de mover dinero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87EBB661-73DD-44C0-95A2-63EC3B38EF65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D8734434-B159-4D9E-B9F3-596338023724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FA0AF3A6-3A46-479D-865D-D5DE0AE9AD1D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19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52CB0961-25F2-4F28-A01D-610BF772EAC7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6573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DA917351-A40E-4464-A2C6-98ABAC1C03C7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16573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Publicar criterios de elegibilidad y verificación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CAD58271-242E-4DA1-9013-F9A79BB33A1F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2479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0" name="">
            <ns1:extLst>
              <ns1:ext uri="{FF2B5EF4-FFF2-40B4-BE49-F238E27FC236}">
                <ns2:creationId id="{1E8DD57C-8B9D-4373-8A2A-1DCDEA9E30F1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224790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Definir asignación, gastos y usos permitidos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C430DB83-5EFC-432D-ADD0-DA4FF01070A7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8384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CEF5F862-BC34-4255-B676-8E16B928C434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28384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Establecer plazos, límites y documentación de desembolsos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58B10A3E-AA18-418E-8E79-307B9A7413F2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34290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4" name="">
            <ns1:extLst>
              <ns1:ext uri="{FF2B5EF4-FFF2-40B4-BE49-F238E27FC236}">
                <ns2:creationId id="{54426D34-2A0F-42B7-A30C-CAEE3070515B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342900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Proteger información financiera, laboral, médica y de identidad</ns1:t>
            </ns1:r>
          </ns1:p>
        </ns0:txBody>
      </ns0:sp>
      <ns0:sp>
        <ns0:nvSpPr>
          <ns0:cNvPr id="15" name="">
            <ns1:extLst>
              <ns1:ext uri="{FF2B5EF4-FFF2-40B4-BE49-F238E27FC236}">
                <ns2:creationId id="{E0E29CAA-9A57-4D32-961F-77FF0CA89B6D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01955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6" name="">
            <ns1:extLst>
              <ns1:ext uri="{FF2B5EF4-FFF2-40B4-BE49-F238E27FC236}">
                <ns2:creationId id="{A7A4AF70-042C-4EBE-A37D-C61AF6B3F5FB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401955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Aplicar revisión de conflictos, supervisión independiente e informes periódicos</ns1:t>
            </ns1:r>
          </ns1:p>
        </ns0:txBody>
      </ns0:sp>
      <ns0:sp>
        <ns0:nvSpPr>
          <ns0:cNvPr id="17" name="">
            <ns1:extLst>
              <ns1:ext uri="{FF2B5EF4-FFF2-40B4-BE49-F238E27FC236}">
                <ns2:creationId id="{3B416F5D-4582-460B-AE84-154E1B37B80B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610100"/>
            <ns1:ext cx="2667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800" b="1">
                <ns1:solidFill>
                  <ns1:srgbClr val="D89B12"/>
                </ns1:solidFill>
              </ns1:defRPr>
            </ns1:pPr>
            <ns1:r>
              <ns1:rPr sz="1800" b="1">
                <ns1:solidFill>
                  <ns1:srgbClr val="D89B12"/>
                </ns1:solidFill>
              </ns1:rPr>
              <ns1:t>•</ns1:t>
            </ns1:r>
          </ns1:p>
        </ns0:txBody>
      </ns0:sp>
      <ns0:sp>
        <ns0:nvSpPr>
          <ns0:cNvPr id="18" name="">
            <ns1:extLst>
              <ns1:ext uri="{FF2B5EF4-FFF2-40B4-BE49-F238E27FC236}">
                <ns2:creationId id="{2D6EEA9B-207F-4EFC-B10D-B160C23C3AE7}"/>
              </ns1:ext>
            </ns1:extLst>
          </ns0:cNvPr>
          <ns0:cNvSpPr>
            <ns1:spLocks noGrp="1"/>
          </ns0:cNvSpPr>
          <ns0:nvPr/>
        </ns0:nvSpPr>
        <ns0:spPr>
          <ns1:xfrm>
            <ns1:off x="1085850" y="4610100"/>
            <ns1:ext cx="10344150" cy="4000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650" b="0">
                <ns1:solidFill>
                  <ns1:srgbClr val="24343A"/>
                </ns1:solidFill>
              </ns1:defRPr>
            </ns1:pPr>
            <ns1:r>
              <ns1:rPr sz="1650" b="0">
                <ns1:solidFill>
                  <ns1:srgbClr val="24343A"/>
                </ns1:solidFill>
              </ns1:rPr>
              <ns1:t>Separar las medidas de actividad de los resultados clínicos o financieros</ns1:t>
            </ns1:r>
          </ns1:p>
        </ns0:txBody>
      </ns0:sp>
      <ns0:sp>
        <ns0:nvSpPr>
          <ns0:cNvPr id="19" name="">
            <ns1:extLst>
              <ns1:ext uri="{FF2B5EF4-FFF2-40B4-BE49-F238E27FC236}">
                <ns2:creationId id="{4B3DC0E5-F62F-4AA0-A438-9B80CC5B6903}"/>
              </ns1:ext>
            </ns1:extLst>
          </ns0:cNvPr>
          <ns0:cNvSpPr>
            <ns1:spLocks noGrp="1"/>
          </ns0:cNvSpPr>
          <ns0:nvPr/>
        </ns0:nvSpPr>
        <ns0:spPr>
          <ns1:xfrm>
            <ns1:off x="1619250" y="5219700"/>
            <ns1:ext cx="8953500" cy="666750"/>
          </ns1:xfrm>
          <ns1:prstGeom prst="roundRect">
            <ns1:avLst>
              <ns1:gd name="adj" fmla="val 17143"/>
            </ns1:avLst>
          </ns1:prstGeom>
          <ns1:solidFill>
            <ns1:srgbClr val="F7F2E7"/>
          </ns1:solidFill>
          <ns1:ln w="9525">
            <ns1:solidFill>
              <ns1:srgbClr val="D7E4E1"/>
            </ns1:solidFill>
            <ns1:prstDash val="solid"/>
          </ns1:ln>
        </ns0:spPr>
        <ns0:txBody>
          <ns1:bodyPr/>
          <ns1:lstStyle/>
          <ns1:p/>
        </ns0:txBody>
      </ns0:sp>
      <ns0:sp>
        <ns0:nvSpPr>
          <ns0:cNvPr id="20" name="">
            <ns1:extLst>
              <ns1:ext uri="{FF2B5EF4-FFF2-40B4-BE49-F238E27FC236}">
                <ns2:creationId id="{512A3ED5-B046-4B90-B779-2D296CBE5996}"/>
              </ns1:ext>
            </ns1:extLst>
          </ns0:cNvPr>
          <ns0:cNvSpPr>
            <ns1:spLocks noGrp="1"/>
          </ns0:cNvSpPr>
          <ns0:nvPr/>
        </ns0:nvSpPr>
        <ns0:spPr>
          <ns1:xfrm>
            <ns1:off x="1809750" y="5372100"/>
            <ns1:ext cx="8572500" cy="3048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575" b="1">
                <ns1:solidFill>
                  <ns1:srgbClr val="176B4D"/>
                </ns1:solidFill>
              </ns1:defRPr>
            </ns1:pPr>
            <ns1:r>
              <ns1:rPr sz="1575" b="1">
                <ns1:solidFill>
                  <ns1:srgbClr val="176B4D"/>
                </ns1:solidFill>
              </ns1:rPr>
              <ns1:t>LÍMITE DE PROMESAS</ns1:t>
            </ns1:r>
          </ns1:p>
        </ns0:txBody>
      </ns0:sp>
      <ns0:sp>
        <ns0:nvSpPr>
          <ns0:cNvPr id="21" name="">
            <ns1:extLst>
              <ns1:ext uri="{FF2B5EF4-FFF2-40B4-BE49-F238E27FC236}">
                <ns2:creationId id="{84076D4D-ADF2-410A-92D5-2334CF488B0B}"/>
              </ns1:ext>
            </ns1:extLst>
          </ns0:cNvPr>
          <ns0:cNvSpPr>
            <ns1:spLocks noGrp="1"/>
          </ns0:cNvSpPr>
          <ns0:nvPr/>
        </ns0:nvSpPr>
        <ns0:spPr>
          <ns1:xfrm>
            <ns1:off x="1809750" y="5753100"/>
            <ns1:ext cx="8572500" cy="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1275" b="0">
                <ns1:solidFill>
                  <ns1:srgbClr val="24343A"/>
                </ns1:solidFill>
              </ns1:defRPr>
            </ns1:pPr>
            <ns1:r>
              <ns1:rPr sz="1275" b="0">
                <ns1:solidFill>
                  <ns1:srgbClr val="24343A"/>
                </ns1:solidFill>
              </ns1:rPr>
              <ns1:t>Reducir la carga. Nunca prometer condonación, pago, empleo, ingresos, tratamiento fiscal ni un resultado específico.</ns1:t>
            </ns1:r>
          </ns1:p>
        </ns0:txBody>
      </ns0:sp>
      <ns0:pic>
        <ns0:nvPicPr>
          <ns0:cNvPr id="46" name="Picture 23"/>
          <ns0:cNvPicPr>
            <ns1:picLocks noChangeAspect="1"/>
          </ns0:cNvPicPr>
          <ns0:nvPr/>
        </ns0:nvPicPr>
        <ns0:blipFill>
          <ns1:blip ns3:embed="R067ad05240ae4061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312798126"/>
      </ns0:ext>
    </ns0:extLst>
  </ns0:cSld>
</ns0:sld>
</file>

<file path=ppt/slides/slide20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14" name="">
            <ns1:extLst>
              <ns1:ext uri="{FF2B5EF4-FFF2-40B4-BE49-F238E27FC236}">
                <ns2:creationId id="{7C10C1F4-3173-4F7B-A624-6A8C1ABAA13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266700"/>
            <ns1:ext cx="6858000" cy="2286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75" b="1">
                <ns1:solidFill>
                  <ns1:srgbClr val="176B4D"/>
                </ns1:solidFill>
              </ns1:defRPr>
            </ns1:pPr>
            <ns1:r>
              <ns1:rPr sz="975" b="1">
                <ns1:solidFill>
                  <ns1:srgbClr val="176B4D"/>
                </ns1:solidFill>
              </ns1:rPr>
              <ns1:t>EL PROYECTO DIABUDDY</ns1:t>
            </ns1:r>
          </ns1:p>
        </ns0:txBody>
      </ns0:sp>
      <ns0:pic>
        <ns0:nvPicPr>
          <ns0:cNvPr id="18" name=""/>
          <ns0:cNvPicPr>
            <ns1:picLocks noChangeAspect="1"/>
          </ns0:cNvPicPr>
          <ns0:nvPr/>
        </ns0:nvPicPr>
        <ns0:blipFill>
          <ns1:blip ns3:embed="R125cc7f557104781"/>
          <ns1:stretch/>
        </ns0:blipFill>
        <ns0:spPr>
          <ns1:xfrm>
            <ns1:off x="9715500" y="180137"/>
            <ns1:ext cx="1866900" cy="477926"/>
          </ns1:xfrm>
          <ns1:prstGeom prst="rect">
            <ns1:avLst/>
          </ns1:prstGeom>
        </ns0:spPr>
      </ns0:pic>
      <ns0:sp>
        <ns0:nvSpPr>
          <ns0:cNvPr id="3" name="">
            <ns1:extLst>
              <ns1:ext uri="{FF2B5EF4-FFF2-40B4-BE49-F238E27FC236}">
                <ns2:creationId id="{53AB3C20-75E6-473D-A128-F345671DDD31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85800"/>
            <ns1:ext cx="10972800" cy="5524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2775" b="1">
                <ns1:solidFill>
                  <ns1:srgbClr val="123A46"/>
                </ns1:solidFill>
              </ns1:defRPr>
            </ns1:pPr>
            <ns1:r>
              <ns1:rPr sz="2775" b="1">
                <ns1:solidFill>
                  <ns1:srgbClr val="123A46"/>
                </ns1:solidFill>
              </ns1:rPr>
              <ns1:t>Ayude a quienes cuidan de Estados Unidos a llevar menos carga y más esperanza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5A056662-A97C-4AE9-85CD-9DA22FA85429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1333500"/>
            <ns1:ext cx="10972800" cy="38100"/>
          </ns1:xfrm>
          <ns1:prstGeom prst="rect">
            <ns1:avLst/>
          </ns1:prstGeom>
          <ns1:solidFill>
            <ns1:srgbClr val="D89B12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5" name="">
            <ns1:extLst>
              <ns1:ext uri="{FF2B5EF4-FFF2-40B4-BE49-F238E27FC236}">
                <ns2:creationId id="{7FD248D2-5E73-4BAC-88B2-CDDA6F093CAF}"/>
              </ns1:ext>
            </ns1:extLst>
          </ns0:cNvPr>
          <ns0:cNvSpPr>
            <ns1:spLocks noGrp="1"/>
          </ns0:cNvSpPr>
          <ns0:nvPr/>
        </ns0:nvSpPr>
        <ns0:spPr>
          <ns1:xfrm>
            <ns1:off x="609600" y="6477000"/>
            <ns1:ext cx="781050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l">
              <ns1:buNone/>
              <ns1:defRPr sz="900" b="0">
                <ns1:solidFill>
                  <ns1:srgbClr val="66747A"/>
                </ns1:solidFill>
              </ns1:defRPr>
            </ns1:pPr>
            <ns1:r>
              <ns1:rPr sz="900" b="0">
                <ns1:solidFill>
                  <ns1:srgbClr val="66747A"/>
                </ns1:solidFill>
              </ns1:rPr>
              <ns1:t>The DiaBuddy Experience  •  Impulsado por CareSync Concierge®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6AA9C6BE-DA82-4815-A7D1-15B715B6E709}"/>
              </ns1:ext>
            </ns1:extLst>
          </ns0:cNvPr>
          <ns0:cNvSpPr>
            <ns1:spLocks noGrp="1"/>
          </ns0:cNvSpPr>
          <ns0:nvPr/>
        </ns0:nvSpPr>
        <ns0:spPr>
          <ns1:xfrm>
            <ns1:off x="10763250" y="6477000"/>
            <ns1:ext cx="819150" cy="1905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r">
              <ns1:buNone/>
              <ns1:defRPr sz="900" b="1">
                <ns1:solidFill>
                  <ns1:srgbClr val="66747A"/>
                </ns1:solidFill>
              </ns1:defRPr>
            </ns1:pPr>
            <ns1:r>
              <ns1:rPr sz="900" b="1">
                <ns1:solidFill>
                  <ns1:srgbClr val="66747A"/>
                </ns1:solidFill>
              </ns1:rPr>
              <ns1:t>20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9B7A5A86-6C4E-4C0A-A122-14E961B9F650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752600"/>
            <ns1:ext cx="10668000" cy="4572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550" b="1">
                <ns1:solidFill>
                  <ns1:srgbClr val="176B4D"/>
                </ns1:solidFill>
              </ns1:defRPr>
            </ns1:pPr>
            <ns1:r>
              <ns1:rPr sz="2550" b="1">
                <ns1:solidFill>
                  <ns1:srgbClr val="176B4D"/>
                </ns1:solidFill>
              </ns1:rPr>
              <ns1:t>CONVIÉRTASE EN SOCIO FUNDADOR DE SALUD</ns1:t>
            </ns1:r>
          </ns1:p>
        </ns0:txBody>
      </ns0:sp>
      <ns0:sp>
        <ns0:nvSpPr>
          <ns0:cNvPr id="8" name="">
            <ns1:extLst>
              <ns1:ext uri="{FF2B5EF4-FFF2-40B4-BE49-F238E27FC236}">
                <ns2:creationId id="{5A476E73-D849-408E-A17D-361C9EB6854A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324100"/>
            <ns1:ext cx="10668000" cy="41910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800" b="1">
                <ns1:solidFill>
                  <ns1:srgbClr val="123A46"/>
                </ns1:solidFill>
              </ns1:defRPr>
            </ns1:pPr>
            <ns1:r>
              <ns1:rPr sz="1800" b="1">
                <ns1:solidFill>
                  <ns1:srgbClr val="123A46"/>
                </ns1:solidFill>
              </ns1:rPr>
              <ns1:t>Active un grupo de 90 días • Invite a futuros DSP • Abra puertas en su profesión</ns1:t>
            </ns1:r>
          </ns1:p>
        </ns0:txBody>
      </ns0:sp>
      <ns0:sp>
        <ns0:nvSpPr>
          <ns0:cNvPr id="9" name="">
            <ns1:extLst>
              <ns1:ext uri="{FF2B5EF4-FFF2-40B4-BE49-F238E27FC236}">
                <ns2:creationId id="{A89B190F-A94E-4969-9FD5-571DB47140F0}"/>
              </ns1:ext>
            </ns1:extLst>
          </ns0:cNvPr>
          <ns0:cNvSpPr>
            <ns1:spLocks noGrp="1"/>
          </ns0:cNvSpPr>
          <ns0:nvPr/>
        </ns0:nvSpPr>
        <ns0:spPr>
          <ns1:xfrm>
            <ns1:off x="1619250" y="3238500"/>
            <ns1:ext cx="8953500" cy="1200150"/>
          </ns1:xfrm>
          <ns1:prstGeom prst="roundRect">
            <ns1:avLst>
              <ns1:gd name="adj" fmla="val 9524"/>
            </ns1:avLst>
          </ns1:prstGeom>
          <ns1:solidFill>
            <ns1:srgbClr val="123A46"/>
          </ns1:solidFill>
          <ns1:ln w="0">
            <ns1:noFill/>
            <ns1:prstDash val="solid"/>
          </ns1:ln>
        </ns0:spPr>
        <ns0:txBody>
          <ns1:bodyPr/>
          <ns1:lstStyle/>
          <ns1:p/>
        </ns0:txBody>
      </ns0:sp>
      <ns0:sp>
        <ns0:nvSpPr>
          <ns0:cNvPr id="10" name="">
            <ns1:extLst>
              <ns1:ext uri="{FF2B5EF4-FFF2-40B4-BE49-F238E27FC236}">
                <ns2:creationId id="{2E86DEBC-41B0-424D-8658-7937801EA93C}"/>
              </ns1:ext>
            </ns1:extLst>
          </ns0:cNvPr>
          <ns0:cNvSpPr>
            <ns1:spLocks noGrp="1"/>
          </ns0:cNvSpPr>
          <ns0:nvPr/>
        </ns0:nvSpPr>
        <ns0:spPr>
          <ns1:xfrm>
            <ns1:off x="1905000" y="3371850"/>
            <ns1:ext cx="8382000" cy="3619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2025" b="1">
                <ns1:solidFill>
                  <ns1:srgbClr val="FFFFFF"/>
                </ns1:solidFill>
              </ns1:defRPr>
            </ns1:pPr>
            <ns1:r>
              <ns1:rPr sz="2025" b="1">
                <ns1:solidFill>
                  <ns1:srgbClr val="FFFFFF"/>
                </ns1:solidFill>
              </ns1:rPr>
              <ns1:t>Programe una llamada de descubrimiento con Ken Sternfeld, RPh</ns1:t>
            </ns1:r>
          </ns1:p>
        </ns0:txBody>
      </ns0:sp>
      <ns0:sp>
        <ns0:nvSpPr>
          <ns0:cNvPr id="11" name="">
            <ns1:extLst>
              <ns1:ext uri="{FF2B5EF4-FFF2-40B4-BE49-F238E27FC236}">
                <ns2:creationId id="{03A10625-2FC2-41E0-A2A4-640A3E4465FE}"/>
              </ns1:ext>
            </ns1:extLst>
          </ns0:cNvPr>
          <ns0:cNvSpPr>
            <ns1:spLocks noGrp="1"/>
          </ns0:cNvSpPr>
          <ns0:nvPr/>
        </ns0:nvSpPr>
        <ns0:spPr>
          <ns1:xfrm>
            <ns1:off x="1905000" y="3781425"/>
            <ns1:ext cx="8382000" cy="2857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425" b="1">
                <ns1:solidFill>
                  <ns1:srgbClr val="D89B12"/>
                </ns1:solidFill>
              </ns1:defRPr>
            </ns1:pPr>
            <ns1:r>
              <ns1:rPr sz="1425" b="1">
                <ns1:solidFill>
                  <ns1:srgbClr val="D89B12"/>
                </ns1:solidFill>
              </ns1:rPr>
              <ns1:t>Fundador y Director General de DiaBuddy</ns1:t>
            </ns1:r>
          </ns1:p>
        </ns0:txBody>
      </ns0:sp>
      <ns0:sp>
        <ns0:nvSpPr>
          <ns0:cNvPr id="12" name="">
            <ns1:extLst>
              <ns1:ext uri="{FF2B5EF4-FFF2-40B4-BE49-F238E27FC236}">
                <ns2:creationId id="{2CE64B30-752A-4D0B-8E8A-3D9A3771B9AB}"/>
              </ns1:ext>
            </ns1:extLst>
          </ns0:cNvPr>
          <ns0:cNvSpPr>
            <ns1:spLocks noGrp="1"/>
          </ns0:cNvSpPr>
          <ns0:nvPr/>
        </ns0:nvSpPr>
        <ns0:spPr>
          <ns1:xfrm>
            <ns1:off x="1524000" y="4857750"/>
            <ns1:ext cx="914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425" b="1">
                <ns1:solidFill>
                  <ns1:srgbClr val="123A46"/>
                </ns1:solidFill>
              </ns1:defRPr>
            </ns1:pPr>
            <ns1:r>
              <ns1:rPr sz="1425" b="1">
                <ns1:solidFill>
                  <ns1:srgbClr val="123A46"/>
                </ns1:solidFill>
              </ns1:rPr>
              <ns1:t>www.DiaBuddyProject.com  •  DiaBuddy@CareSyncConcierge.com  •  516 817-7410</ns1:t>
            </ns1:r>
          </ns1:p>
        </ns0:txBody>
      </ns0:sp>
      <ns0:sp>
        <ns0:nvSpPr>
          <ns0:cNvPr id="13" name="">
            <ns1:extLst>
              <ns1:ext uri="{FF2B5EF4-FFF2-40B4-BE49-F238E27FC236}">
                <ns2:creationId id="{EB146B12-CBFC-4FF2-8B07-276F80988F97}"/>
              </ns1:ext>
            </ns1:extLst>
          </ns0:cNvPr>
          <ns0:cNvSpPr>
            <ns1:spLocks noGrp="1"/>
          </ns0:cNvSpPr>
          <ns0:nvPr/>
        </ns0:nvSpPr>
        <ns0:spPr>
          <ns1:xfrm>
            <ns1:off x="1524000" y="5314950"/>
            <ns1:ext cx="9144000" cy="323850"/>
          </ns1:xfrm>
          <ns1:prstGeom prst="rect">
            <ns1:avLst/>
          </ns1:prstGeom>
          <ns1:noFill/>
          <ns1:ln w="0">
            <ns1:noFill/>
            <ns1:prstDash val="solid"/>
          </ns1:ln>
        </ns0:spPr>
        <ns0:txBody>
          <ns1:bodyPr anchor="ctr"/>
          <ns1:lstStyle/>
          <ns1:p>
            <ns1:pPr algn="ctr">
              <ns1:buNone/>
              <ns1:defRPr sz="1425" b="1">
                <ns1:solidFill>
                  <ns1:srgbClr val="176B4D"/>
                </ns1:solidFill>
              </ns1:defRPr>
            </ns1:pPr>
            <ns1:r>
              <ns1:rPr sz="1425" b="1">
                <ns1:solidFill>
                  <ns1:srgbClr val="176B4D"/>
                </ns1:solidFill>
              </ns1:rPr>
              <ns1:t>The DiaBuddy Experience  •  Impulsado por CareSync Concierge®</ns1:t>
            </ns1:r>
          </ns1:p>
        </ns0:txBody>
      </ns0:sp>
      <ns0:pic>
        <ns0:nvPicPr>
          <ns0:cNvPr id="30" name="Picture 15"/>
          <ns0:cNvPicPr>
            <ns1:picLocks noChangeAspect="1"/>
          </ns0:cNvPicPr>
          <ns0:nvPr/>
        </ns0:nvPicPr>
        <ns0:blipFill>
          <ns1:blip ns3:embed="Rf9f8c122ac4d47b1"/>
          <ns1:stretch>
            <ns1:fillRect l="0" t="0" r="0" b="0"/>
          </ns1:stretch>
        </ns0:blipFill>
        <ns0:spPr>
          <ns1:xfrm flipH="0" flipV="0">
            <ns1:off x="11570208" y="6291072"/>
            <ns1:ext cx="438912" cy="438912"/>
          </ns1:xfrm>
          <ns1:prstGeom prst="rect">
            <ns1:avLst/>
          </ns1:prstGeom>
        </ns0:spPr>
      </ns0:pic>
    </ns0:spTree>
    <ns0:extLst>
      <ns0:ext uri="{BB962C8B-B14F-4D97-AF65-F5344CB8AC3E}">
        <ns4:creationId val="1788023483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2026-09-09T17:22:41.2330000Z</dcterms:created>
  <dcterms:modified xsi:type="dcterms:W3CDTF">2026-09-09T17:22:41.2330000Z</dcterms:modified>
</coreProperties>
</file>