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89122c29014fd4" /><Relationship Type="http://schemas.openxmlformats.org/officeDocument/2006/relationships/extended-properties" Target="/docProps/app.xml" Id="R37175a13b7954ef3" /><Relationship Type="http://schemas.openxmlformats.org/officeDocument/2006/relationships/officeDocument" Target="/ppt/presentation.xml" Id="R1c0c97962f1047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fac19d94c34d05"/>
  </p:sldMasterIdLst>
  <p:notesMasterIdLst>
    <p:notesMasterId xmlns:r="http://schemas.openxmlformats.org/officeDocument/2006/relationships" r:id="R3fa0dde3f87e4a22"/>
  </p:notesMasterIdLst>
  <p:sldIdLst>
    <p:sldId xmlns:r="http://schemas.openxmlformats.org/officeDocument/2006/relationships" id="256" r:id="R199358eb64d7447d"/>
    <p:sldId xmlns:r="http://schemas.openxmlformats.org/officeDocument/2006/relationships" id="257" r:id="Rd4dac01a7b914910"/>
    <p:sldId xmlns:r="http://schemas.openxmlformats.org/officeDocument/2006/relationships" id="258" r:id="R01557dc330a74f24"/>
    <p:sldId xmlns:r="http://schemas.openxmlformats.org/officeDocument/2006/relationships" id="259" r:id="R34157893e34b4a82"/>
    <p:sldId xmlns:r="http://schemas.openxmlformats.org/officeDocument/2006/relationships" id="260" r:id="R5021066d014c4625"/>
    <p:sldId xmlns:r="http://schemas.openxmlformats.org/officeDocument/2006/relationships" id="261" r:id="Rd6180aa937724843"/>
    <p:sldId xmlns:r="http://schemas.openxmlformats.org/officeDocument/2006/relationships" id="262" r:id="R7bdde5dc4c2b44ca"/>
    <p:sldId xmlns:r="http://schemas.openxmlformats.org/officeDocument/2006/relationships" id="263" r:id="Reb09ce8fba4e4452"/>
    <p:sldId xmlns:r="http://schemas.openxmlformats.org/officeDocument/2006/relationships" id="264" r:id="Rf8d5b1a419f24298"/>
    <p:sldId xmlns:r="http://schemas.openxmlformats.org/officeDocument/2006/relationships" id="265" r:id="R9e927f336e5b4fff"/>
    <p:sldId xmlns:r="http://schemas.openxmlformats.org/officeDocument/2006/relationships" id="266" r:id="R6a4f51abe6594856"/>
    <p:sldId xmlns:r="http://schemas.openxmlformats.org/officeDocument/2006/relationships" id="267" r:id="Rf1edbd402aaf47b5"/>
    <p:sldId xmlns:r="http://schemas.openxmlformats.org/officeDocument/2006/relationships" id="268" r:id="R89e0fceead3b425e"/>
    <p:sldId xmlns:r="http://schemas.openxmlformats.org/officeDocument/2006/relationships" id="269" r:id="R93d1ab288340441d"/>
    <p:sldId xmlns:r="http://schemas.openxmlformats.org/officeDocument/2006/relationships" id="270" r:id="Re09046c6eee142cc"/>
    <p:sldId xmlns:r="http://schemas.openxmlformats.org/officeDocument/2006/relationships" id="271" r:id="R7fe4b38bcb544f21"/>
    <p:sldId xmlns:r="http://schemas.openxmlformats.org/officeDocument/2006/relationships" id="272" r:id="R1d77322a27db475d"/>
    <p:sldId xmlns:r="http://schemas.openxmlformats.org/officeDocument/2006/relationships" id="273" r:id="R1e5f52192bb24bae"/>
    <p:sldId xmlns:r="http://schemas.openxmlformats.org/officeDocument/2006/relationships" id="274" r:id="R4c501f4f331548b9"/>
    <p:sldId xmlns:r="http://schemas.openxmlformats.org/officeDocument/2006/relationships" id="275" r:id="R6f900585724948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95285c110c45b7" /><Relationship Type="http://schemas.openxmlformats.org/officeDocument/2006/relationships/slideMaster" Target="/ppt/slideMasters/slideMaster1.xml" Id="R4efac19d94c34d05" /><Relationship Type="http://schemas.openxmlformats.org/officeDocument/2006/relationships/notesMaster" Target="/ppt/notesMasters/notesMaster1.xml" Id="R3fa0dde3f87e4a22" /><Relationship Type="http://schemas.openxmlformats.org/officeDocument/2006/relationships/presProps" Target="/ppt/presProps.xml" Id="Rd40338c16aa04dc3" /><Relationship Type="http://schemas.openxmlformats.org/officeDocument/2006/relationships/tableStyles" Target="/ppt/tableStyles.xml" Id="R24176fc5a29749d3" /><Relationship Type="http://schemas.openxmlformats.org/officeDocument/2006/relationships/slide" Target="/ppt/slides/slide1.xml" Id="R199358eb64d7447d" /><Relationship Type="http://schemas.openxmlformats.org/officeDocument/2006/relationships/slide" Target="/ppt/slides/slide2.xml" Id="Rd4dac01a7b914910" /><Relationship Type="http://schemas.openxmlformats.org/officeDocument/2006/relationships/slide" Target="/ppt/slides/slide3.xml" Id="R01557dc330a74f24" /><Relationship Type="http://schemas.openxmlformats.org/officeDocument/2006/relationships/slide" Target="/ppt/slides/slide4.xml" Id="R34157893e34b4a82" /><Relationship Type="http://schemas.openxmlformats.org/officeDocument/2006/relationships/slide" Target="/ppt/slides/slide5.xml" Id="R5021066d014c4625" /><Relationship Type="http://schemas.openxmlformats.org/officeDocument/2006/relationships/slide" Target="/ppt/slides/slide6.xml" Id="Rd6180aa937724843" /><Relationship Type="http://schemas.openxmlformats.org/officeDocument/2006/relationships/slide" Target="/ppt/slides/slide7.xml" Id="R7bdde5dc4c2b44ca" /><Relationship Type="http://schemas.openxmlformats.org/officeDocument/2006/relationships/slide" Target="/ppt/slides/slide8.xml" Id="Reb09ce8fba4e4452" /><Relationship Type="http://schemas.openxmlformats.org/officeDocument/2006/relationships/slide" Target="/ppt/slides/slide9.xml" Id="Rf8d5b1a419f24298" /><Relationship Type="http://schemas.openxmlformats.org/officeDocument/2006/relationships/slide" Target="/ppt/slides/slide10.xml" Id="R9e927f336e5b4fff" /><Relationship Type="http://schemas.openxmlformats.org/officeDocument/2006/relationships/slide" Target="/ppt/slides/slide11.xml" Id="R6a4f51abe6594856" /><Relationship Type="http://schemas.openxmlformats.org/officeDocument/2006/relationships/slide" Target="/ppt/slides/slide12.xml" Id="Rf1edbd402aaf47b5" /><Relationship Type="http://schemas.openxmlformats.org/officeDocument/2006/relationships/slide" Target="/ppt/slides/slide13.xml" Id="R89e0fceead3b425e" /><Relationship Type="http://schemas.openxmlformats.org/officeDocument/2006/relationships/slide" Target="/ppt/slides/slide14.xml" Id="R93d1ab288340441d" /><Relationship Type="http://schemas.openxmlformats.org/officeDocument/2006/relationships/slide" Target="/ppt/slides/slide15.xml" Id="Re09046c6eee142cc" /><Relationship Type="http://schemas.openxmlformats.org/officeDocument/2006/relationships/slide" Target="/ppt/slides/slide16.xml" Id="R7fe4b38bcb544f21" /><Relationship Type="http://schemas.openxmlformats.org/officeDocument/2006/relationships/slide" Target="/ppt/slides/slide17.xml" Id="R1d77322a27db475d" /><Relationship Type="http://schemas.openxmlformats.org/officeDocument/2006/relationships/slide" Target="/ppt/slides/slide18.xml" Id="R1e5f52192bb24bae" /><Relationship Type="http://schemas.openxmlformats.org/officeDocument/2006/relationships/slide" Target="/ppt/slides/slide19.xml" Id="R4c501f4f331548b9" /><Relationship Type="http://schemas.openxmlformats.org/officeDocument/2006/relationships/slide" Target="/ppt/slides/slide20.xml" Id="R6f900585724948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6090a084294b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4ef28a7d814cd2" /><Relationship Type="http://schemas.openxmlformats.org/officeDocument/2006/relationships/notesMaster" Target="/ppt/notesMasters/notesMaster1.xml" Id="R49a1750b2f364d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d5cc83a1a7438c" /><Relationship Type="http://schemas.openxmlformats.org/officeDocument/2006/relationships/notesMaster" Target="/ppt/notesMasters/notesMaster1.xml" Id="Rccebdc99dd574c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5525634c1a43b6" /><Relationship Type="http://schemas.openxmlformats.org/officeDocument/2006/relationships/notesMaster" Target="/ppt/notesMasters/notesMaster1.xml" Id="R93a640a590af47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12b3b5bcf144b9" /><Relationship Type="http://schemas.openxmlformats.org/officeDocument/2006/relationships/notesMaster" Target="/ppt/notesMasters/notesMaster1.xml" Id="R09ea48fd74a14d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d7cf33afe14429" /><Relationship Type="http://schemas.openxmlformats.org/officeDocument/2006/relationships/notesMaster" Target="/ppt/notesMasters/notesMaster1.xml" Id="R45a2470fc3154d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856e323fa8475d" /><Relationship Type="http://schemas.openxmlformats.org/officeDocument/2006/relationships/notesMaster" Target="/ppt/notesMasters/notesMaster1.xml" Id="R73145e5e99e941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8ba998d64744b3" /><Relationship Type="http://schemas.openxmlformats.org/officeDocument/2006/relationships/notesMaster" Target="/ppt/notesMasters/notesMaster1.xml" Id="R702fcf467ace4da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6726a1a4d94112" /><Relationship Type="http://schemas.openxmlformats.org/officeDocument/2006/relationships/notesMaster" Target="/ppt/notesMasters/notesMaster1.xml" Id="R9b7e51f776bf43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f04163b38e4632" /><Relationship Type="http://schemas.openxmlformats.org/officeDocument/2006/relationships/notesMaster" Target="/ppt/notesMasters/notesMaster1.xml" Id="R4b78121b44964f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fa246c77284586" /><Relationship Type="http://schemas.openxmlformats.org/officeDocument/2006/relationships/notesMaster" Target="/ppt/notesMasters/notesMaster1.xml" Id="Rc0716c984f434c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98ae65400d4648" /><Relationship Type="http://schemas.openxmlformats.org/officeDocument/2006/relationships/notesMaster" Target="/ppt/notesMasters/notesMaster1.xml" Id="Rc92e580a00744e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0c8ae329224cba" /><Relationship Type="http://schemas.openxmlformats.org/officeDocument/2006/relationships/notesMaster" Target="/ppt/notesMasters/notesMaster1.xml" Id="R49473d0324a8438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b3c05fdf2f54b05" /><Relationship Type="http://schemas.openxmlformats.org/officeDocument/2006/relationships/notesMaster" Target="/ppt/notesMasters/notesMaster1.xml" Id="R9d91455e083549a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986fa36eb0d4118" /><Relationship Type="http://schemas.openxmlformats.org/officeDocument/2006/relationships/notesMaster" Target="/ppt/notesMasters/notesMaster1.xml" Id="Ref1dc8a2dfad474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e429627878e4c5b" /><Relationship Type="http://schemas.openxmlformats.org/officeDocument/2006/relationships/notesMaster" Target="/ppt/notesMasters/notesMaster1.xml" Id="R6c9e3904a061407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b40bfe811324d86" /><Relationship Type="http://schemas.openxmlformats.org/officeDocument/2006/relationships/notesMaster" Target="/ppt/notesMasters/notesMaster1.xml" Id="R68fbe2a088b84a1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0806c083218400b" /><Relationship Type="http://schemas.openxmlformats.org/officeDocument/2006/relationships/notesMaster" Target="/ppt/notesMasters/notesMaster1.xml" Id="Rc3b4a801275742e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544582d23cb4e7c" /><Relationship Type="http://schemas.openxmlformats.org/officeDocument/2006/relationships/notesMaster" Target="/ppt/notesMasters/notesMaster1.xml" Id="R5a920b3e69e74cd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0e1a611a1f84a1e" /><Relationship Type="http://schemas.openxmlformats.org/officeDocument/2006/relationships/notesMaster" Target="/ppt/notesMasters/notesMaster1.xml" Id="Rc9b6514a9c9046e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d82920abb1c4ab8" /><Relationship Type="http://schemas.openxmlformats.org/officeDocument/2006/relationships/notesMaster" Target="/ppt/notesMasters/notesMaster1.xml" Id="Rabe541ab46fc46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https://trademarks.justia.com/867/74/caresync-86774738.html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APhA Foundation, “The Asheville Project.” https://www.aphafoundation.org/the-ashville-project (accessed September 9, 2026). The phrase “gold standard” is The DiaBuddy Project’s characterization of the model’s influence.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APhA Foundation, “Diabetes Ten City Challenge.” https://www.aphafoundation.org/ten-city-challenge (accessed September 9,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Narrative bridge developed by The DiaBuddy Experience. Historical foundation: https://www.aphafoundation.org/the-ashville-project and https://www.aphafoundation.org/ten-city-challenge.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https://studentaid.gov/data-center/student/portfolio</a:t>
            </a:r>
          </a:p>
          <a:p xmlns:a="http://schemas.openxmlformats.org/drawingml/2006/main">
            <a:r>
              <a:t>- https://www.gao.gov/products/gao-26-108534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https://trademarks.justia.com/867/74/caresync-86774738.html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https://urecruits.com/company/the-diabuddy-experience/job/diabuddy-service-provider-dsp/remote?jid=7572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https://www.cdc.gov/diabetes-prevention/programs/index.html</a:t>
            </a:r>
          </a:p>
          <a:p xmlns:a="http://schemas.openxmlformats.org/drawingml/2006/main">
            <a:r>
              <a:t>- https://www.cdc.gov/diabetes-prevention/lifestyle-change-program/lifestyle-change-program-details.html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https://www.gao.gov/products/gao-26-108534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Presenter guidance: Keep claims within approved program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https://www.DiaBuddyProject.com/</a:t>
            </a:r>
          </a:p>
          <a:p xmlns:a="http://schemas.openxmlformats.org/drawingml/2006/main">
            <a:r>
              <a:t>- https://trademarks.justia.com/867/74/caresync-86774738.html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250fd29db64c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73ce79d0634581" /><Relationship Type="http://schemas.openxmlformats.org/officeDocument/2006/relationships/slideLayout" Target="/ppt/slideLayouts/slideLayout1.xml" Id="R4a23e9daa9934a2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23e9daa9934a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ba5c88f3b453b" /><Relationship Type="http://schemas.openxmlformats.org/officeDocument/2006/relationships/image" Target="/ppt/media/image.png" Id="Rfb2ebbe2aaca492e" /><Relationship Type="http://schemas.openxmlformats.org/officeDocument/2006/relationships/image" Target="/ppt/media/image2.png" Id="Rfb48d96733974920" /><Relationship Type="http://schemas.openxmlformats.org/officeDocument/2006/relationships/notesSlide" Target="/ppt/notesSlides/notesSlide1.xml" Id="Re5d516a6d08b44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402ea692546f8" /><Relationship Type="http://schemas.openxmlformats.org/officeDocument/2006/relationships/image" Target="/ppt/media/image3.png" Id="R6eaa63b7ca2a4e40" /><Relationship Type="http://schemas.openxmlformats.org/officeDocument/2006/relationships/image" Target="/ppt/media/image2.png" Id="Rda87b7c8c7fc4165" /><Relationship Type="http://schemas.openxmlformats.org/officeDocument/2006/relationships/notesSlide" Target="/ppt/notesSlides/notesSlide2.xml" Id="R34112d70cbb74b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fef0fb98d4c8c" /><Relationship Type="http://schemas.openxmlformats.org/officeDocument/2006/relationships/image" Target="/ppt/media/image3.png" Id="R6623e6c4b734425b" /><Relationship Type="http://schemas.openxmlformats.org/officeDocument/2006/relationships/image" Target="/ppt/media/image2.png" Id="Reb405aa1471d4a19" /><Relationship Type="http://schemas.openxmlformats.org/officeDocument/2006/relationships/notesSlide" Target="/ppt/notesSlides/notesSlide3.xml" Id="R02eb4da5cd7f49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3735285014716" /><Relationship Type="http://schemas.openxmlformats.org/officeDocument/2006/relationships/image" Target="/ppt/media/image3.png" Id="R91dc64d5375145bf" /><Relationship Type="http://schemas.openxmlformats.org/officeDocument/2006/relationships/image" Target="/ppt/media/image2.png" Id="R6bdb1fa4c64c4fa4" /><Relationship Type="http://schemas.openxmlformats.org/officeDocument/2006/relationships/notesSlide" Target="/ppt/notesSlides/notesSlide4.xml" Id="R261984074d4d4c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c58f08bf34e78" /><Relationship Type="http://schemas.openxmlformats.org/officeDocument/2006/relationships/image" Target="/ppt/media/image3.png" Id="Rbecf898fec7e4425" /><Relationship Type="http://schemas.openxmlformats.org/officeDocument/2006/relationships/image" Target="/ppt/media/image2.png" Id="R056a32dd30714c8a" /><Relationship Type="http://schemas.openxmlformats.org/officeDocument/2006/relationships/notesSlide" Target="/ppt/notesSlides/notesSlide5.xml" Id="R150688789b4843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6ba791f6744f8" /><Relationship Type="http://schemas.openxmlformats.org/officeDocument/2006/relationships/image" Target="/ppt/media/image4.png" Id="R6ec3da7e430f4665" /><Relationship Type="http://schemas.openxmlformats.org/officeDocument/2006/relationships/image" Target="/ppt/media/image2.png" Id="Re7c23ac94fc440bf" /><Relationship Type="http://schemas.openxmlformats.org/officeDocument/2006/relationships/notesSlide" Target="/ppt/notesSlides/notesSlide6.xml" Id="R1dffe513b09e4d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e2ccf52934db3" /><Relationship Type="http://schemas.openxmlformats.org/officeDocument/2006/relationships/image" Target="/ppt/media/image5.png" Id="R179d2879d8c04751" /><Relationship Type="http://schemas.openxmlformats.org/officeDocument/2006/relationships/image" Target="/ppt/media/image2.png" Id="R2c1f1f5f0d524368" /><Relationship Type="http://schemas.openxmlformats.org/officeDocument/2006/relationships/notesSlide" Target="/ppt/notesSlides/notesSlide7.xml" Id="R6307d9a4644742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088c89acd4908" /><Relationship Type="http://schemas.openxmlformats.org/officeDocument/2006/relationships/image" Target="/ppt/media/image6.png" Id="R76fcbca96c8a4931" /><Relationship Type="http://schemas.openxmlformats.org/officeDocument/2006/relationships/image" Target="/ppt/media/image2.png" Id="Rea1f9d789f174b61" /><Relationship Type="http://schemas.openxmlformats.org/officeDocument/2006/relationships/notesSlide" Target="/ppt/notesSlides/notesSlide8.xml" Id="Rf424bb7273ac45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33bef1d0f545d4" /><Relationship Type="http://schemas.openxmlformats.org/officeDocument/2006/relationships/image" Target="/ppt/media/image7.png" Id="R7392606c975e4351" /><Relationship Type="http://schemas.openxmlformats.org/officeDocument/2006/relationships/image" Target="/ppt/media/image2.png" Id="R6a1352f8089e4ba6" /><Relationship Type="http://schemas.openxmlformats.org/officeDocument/2006/relationships/notesSlide" Target="/ppt/notesSlides/notesSlide9.xml" Id="R3617e464786d4f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9ded4336774923" /><Relationship Type="http://schemas.openxmlformats.org/officeDocument/2006/relationships/image" Target="/ppt/media/image8.png" Id="R68dc4fc2bf5c4d4a" /><Relationship Type="http://schemas.openxmlformats.org/officeDocument/2006/relationships/image" Target="/ppt/media/image2.png" Id="R63a8fe23b20344db" /><Relationship Type="http://schemas.openxmlformats.org/officeDocument/2006/relationships/notesSlide" Target="/ppt/notesSlides/notesSlide10.xml" Id="Red4a5f7715eb43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0cca43889d41e3" /><Relationship Type="http://schemas.openxmlformats.org/officeDocument/2006/relationships/image" Target="/ppt/media/image9.png" Id="R08ff0c795f6543b5" /><Relationship Type="http://schemas.openxmlformats.org/officeDocument/2006/relationships/image" Target="/ppt/media/image2.png" Id="Rebe606359f054811" /><Relationship Type="http://schemas.openxmlformats.org/officeDocument/2006/relationships/notesSlide" Target="/ppt/notesSlides/notesSlide11.xml" Id="Rf8113228e28f409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a1192145b840a2" /><Relationship Type="http://schemas.openxmlformats.org/officeDocument/2006/relationships/image" Target="/ppt/media/image10.png" Id="Rb16124c719d14629" /><Relationship Type="http://schemas.openxmlformats.org/officeDocument/2006/relationships/image" Target="/ppt/media/image2.png" Id="R73b3376245494c05" /><Relationship Type="http://schemas.openxmlformats.org/officeDocument/2006/relationships/notesSlide" Target="/ppt/notesSlides/notesSlide12.xml" Id="R924d76a2eeef408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3d8312a47418d" /><Relationship Type="http://schemas.openxmlformats.org/officeDocument/2006/relationships/image" Target="/ppt/media/image10.png" Id="R55370e991696443e" /><Relationship Type="http://schemas.openxmlformats.org/officeDocument/2006/relationships/image" Target="/ppt/media/image2.png" Id="R705ef56d8181469f" /><Relationship Type="http://schemas.openxmlformats.org/officeDocument/2006/relationships/notesSlide" Target="/ppt/notesSlides/notesSlide13.xml" Id="R6a4d98e3970c42a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929d6739446be" /><Relationship Type="http://schemas.openxmlformats.org/officeDocument/2006/relationships/image" Target="/ppt/media/image11.png" Id="R2ba0a62b9fa14db2" /><Relationship Type="http://schemas.openxmlformats.org/officeDocument/2006/relationships/image" Target="/ppt/media/image2.png" Id="R91166f0090ff4858" /><Relationship Type="http://schemas.openxmlformats.org/officeDocument/2006/relationships/notesSlide" Target="/ppt/notesSlides/notesSlide14.xml" Id="Rdf82c7a5e0a949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cee89e68e4a29" /><Relationship Type="http://schemas.openxmlformats.org/officeDocument/2006/relationships/image" Target="/ppt/media/image12.png" Id="R591c3301e55e426b" /><Relationship Type="http://schemas.openxmlformats.org/officeDocument/2006/relationships/image" Target="/ppt/media/image2.png" Id="Rc90d566a139a461a" /><Relationship Type="http://schemas.openxmlformats.org/officeDocument/2006/relationships/notesSlide" Target="/ppt/notesSlides/notesSlide15.xml" Id="Rb2b614f7de1540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e502a6894a41e4" /><Relationship Type="http://schemas.openxmlformats.org/officeDocument/2006/relationships/image" Target="/ppt/media/image13.png" Id="R8a1729b5b27f4eac" /><Relationship Type="http://schemas.openxmlformats.org/officeDocument/2006/relationships/image" Target="/ppt/media/image2.png" Id="Rf2bc12571019451f" /><Relationship Type="http://schemas.openxmlformats.org/officeDocument/2006/relationships/notesSlide" Target="/ppt/notesSlides/notesSlide16.xml" Id="R7559129292ca450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236851052432a" /><Relationship Type="http://schemas.openxmlformats.org/officeDocument/2006/relationships/image" Target="/ppt/media/image14.png" Id="R351127a3b91344e4" /><Relationship Type="http://schemas.openxmlformats.org/officeDocument/2006/relationships/image" Target="/ppt/media/image2.png" Id="R01385b79443c4465" /><Relationship Type="http://schemas.openxmlformats.org/officeDocument/2006/relationships/notesSlide" Target="/ppt/notesSlides/notesSlide17.xml" Id="Rf3da1adf0a4f41b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e9c0d78344c1f" /><Relationship Type="http://schemas.openxmlformats.org/officeDocument/2006/relationships/image" Target="/ppt/media/image15.png" Id="R71064b924dd141be" /><Relationship Type="http://schemas.openxmlformats.org/officeDocument/2006/relationships/image" Target="/ppt/media/image2.png" Id="Rcf83e321437e4bcb" /><Relationship Type="http://schemas.openxmlformats.org/officeDocument/2006/relationships/notesSlide" Target="/ppt/notesSlides/notesSlide18.xml" Id="R4f0fd28c545047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9af57afb2401a" /><Relationship Type="http://schemas.openxmlformats.org/officeDocument/2006/relationships/image" Target="/ppt/media/image16.png" Id="R81e58e53ed874ae3" /><Relationship Type="http://schemas.openxmlformats.org/officeDocument/2006/relationships/image" Target="/ppt/media/image2.png" Id="R067ad05240ae4061" /><Relationship Type="http://schemas.openxmlformats.org/officeDocument/2006/relationships/notesSlide" Target="/ppt/notesSlides/notesSlide19.xml" Id="Ra4558b0df8d0480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e80bda496403c" /><Relationship Type="http://schemas.openxmlformats.org/officeDocument/2006/relationships/image" Target="/ppt/media/image17.png" Id="R125cc7f557104781" /><Relationship Type="http://schemas.openxmlformats.org/officeDocument/2006/relationships/image" Target="/ppt/media/image2.png" Id="Rf9f8c122ac4d47b1" /><Relationship Type="http://schemas.openxmlformats.org/officeDocument/2006/relationships/notesSlide" Target="/ppt/notesSlides/notesSlide20.xml" Id="R8bda6297db254c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2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2ebbe2aaca492e"/>
          <a:stretch xmlns:a="http://schemas.openxmlformats.org/drawingml/2006/main"/>
        </p:blipFill>
        <p:spPr>
          <a:xfrm xmlns:a="http://schemas.openxmlformats.org/drawingml/2006/main">
            <a:off x="9525000" y="353568"/>
            <a:ext cx="2000250" cy="51206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38C61-781D-498D-A7B7-03DCD5644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D89B12"/>
                </a:solidFill>
              </a:defRPr>
            </a:pPr>
            <a:r>
              <a:rPr sz="1125" b="1">
                <a:solidFill>
                  <a:srgbClr val="D89B12"/>
                </a:solidFill>
              </a:rPr>
              <a:t>NATIONAL LAUNCH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A34AA6-3216-49F3-A31F-8C036A99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050" b="1">
                <a:solidFill>
                  <a:srgbClr val="176B4D"/>
                </a:solidFill>
              </a:defRPr>
            </a:pPr>
            <a:r>
              <a:rPr sz="4050" b="1">
                <a:solidFill>
                  <a:srgbClr val="176B4D"/>
                </a:solidFill>
              </a:rPr>
              <a:t>THE DIABUDDY PROJECT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E22BC-2CBA-45A8-A418-EEEFEA68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23A46"/>
                </a:solidFill>
              </a:defRPr>
            </a:pPr>
            <a:r>
              <a:rPr sz="1875" b="1">
                <a:solidFill>
                  <a:srgbClr val="123A46"/>
                </a:solidFill>
              </a:rPr>
              <a:t>Prevention &amp; Awareness for the Chronic Condition of Student-Loan Debt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62DE7-4B8A-447C-B4E9-58BD0039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102870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123A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5FF07C-30C3-4EC3-B7D4-9865CD9A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14700"/>
            <a:ext cx="967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A flagship solution for ALL healthcare professionals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5586B-D58D-4F2E-B863-A54E742B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14750"/>
            <a:ext cx="967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D89B12"/>
                </a:solidFill>
              </a:defRPr>
            </a:pPr>
            <a:r>
              <a:rPr sz="1875" b="1">
                <a:solidFill>
                  <a:srgbClr val="D89B12"/>
                </a:solidFill>
              </a:rPr>
              <a:t>Prevent. Prepare. Participate. Reduce the Burden.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4D7E5E-968C-4D46-BE8F-877A9835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0E8A99"/>
                </a:solidFill>
              </a:defRPr>
            </a:pPr>
            <a:r>
              <a:rPr sz="1725" b="1">
                <a:solidFill>
                  <a:srgbClr val="0E8A99"/>
                </a:solidFill>
              </a:rPr>
              <a:t>DiaBuddy is for ALL healthcare professionals. Prevention + Awareness is our flagship strategy.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F73A53-40FD-477E-ADD7-9CEC1245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62650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3A46"/>
                </a:solidFill>
              </a:defRPr>
            </a:pPr>
            <a:r>
              <a:rPr sz="1350" b="1">
                <a:solidFill>
                  <a:srgbClr val="123A46"/>
                </a:solidFill>
              </a:rPr>
              <a:t>The DiaBuddy Experience  •  Powered by CareSync Concierge®</a:t>
            </a:r>
          </a:p>
        </p:txBody>
      </p:sp>
      <p:pic>
        <p:nvPicPr>
          <p:cNvPr id="21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8d967339749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0668000" y="5095875"/>
            <a:ext cx="1047750" cy="104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537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0FD41-2F0C-4D97-A259-805D6FB3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a63b7ca2a4e40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38A251-CDEA-48AF-B85B-78E8EF9C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Asheville Project established a gold standard for pharmacist-led care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93A1EE-D112-49A1-BDBD-442DFAD5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BF4E3-055A-4FB9-97F0-113E35BD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E633C-9EC8-432F-994C-836E9CB8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739F2C-244B-4E66-BE7A-175D806B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285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D89B12"/>
                </a:solidFill>
              </a:defRPr>
            </a:pPr>
            <a:r>
              <a:rPr sz="5250" b="1">
                <a:solidFill>
                  <a:srgbClr val="D89B12"/>
                </a:solidFill>
              </a:rPr>
              <a:t>1997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016F6-8213-4A04-9A3D-0C58EA51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1465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23A46"/>
                </a:solidFill>
              </a:defRPr>
            </a:pPr>
            <a:r>
              <a:rPr sz="1725" b="1">
                <a:solidFill>
                  <a:srgbClr val="123A46"/>
                </a:solidFill>
              </a:rPr>
              <a:t>City of Asheville launch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BBAB9-0C37-4933-BCD2-1E28CD0C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09750"/>
            <a:ext cx="6477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4343A"/>
                </a:solidFill>
              </a:defRPr>
            </a:pPr>
            <a:r>
              <a:rPr sz="2100" b="1">
                <a:solidFill>
                  <a:srgbClr val="24343A"/>
                </a:solidFill>
              </a:rPr>
              <a:t>City employees with diabetes and other chronic conditions received education and ongoing support from community pharmacist care managers.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1C6787-3D63-4CF6-AF45-CFF91B7F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57550"/>
            <a:ext cx="6477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B1729-6336-45C6-A8EA-A53C4E1B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09950"/>
            <a:ext cx="609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THE MODEL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1C243F-3C7F-4A12-A51A-AABDDB84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790950"/>
            <a:ext cx="609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The program connected patients, pharmacists, educators, physicians and a committed payer around measurable health outcomes. Published results reported better clinical measures, lower costs, fewer sick days and strong patient satisfaction.</a:t>
            </a:r>
          </a:p>
        </p:txBody>
      </p:sp>
      <p:pic>
        <p:nvPicPr>
          <p:cNvPr id="28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7b7c8c7fc41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35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0FD41-2F0C-4D97-A259-805D6FB3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23e6c4b734425b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38A251-CDEA-48AF-B85B-78E8EF9C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Diabetes Ten City Challenge showed the model could travel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93A1EE-D112-49A1-BDBD-442DFAD5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BF4E3-055A-4FB9-97F0-113E35BD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E633C-9EC8-432F-994C-836E9CB8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739F2C-244B-4E66-BE7A-175D806B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285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D89B12"/>
                </a:solidFill>
              </a:defRPr>
            </a:pPr>
            <a:r>
              <a:rPr sz="5250" b="1">
                <a:solidFill>
                  <a:srgbClr val="D89B12"/>
                </a:solidFill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016F6-8213-4A04-9A3D-0C58EA51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1465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23A46"/>
                </a:solidFill>
              </a:defRPr>
            </a:pPr>
            <a:r>
              <a:rPr sz="1725" b="1">
                <a:solidFill>
                  <a:srgbClr val="123A46"/>
                </a:solidFill>
              </a:rPr>
              <a:t>communities nationwide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BBAB9-0C37-4933-BCD2-1E28CD0C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09750"/>
            <a:ext cx="6477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4343A"/>
                </a:solidFill>
              </a:defRPr>
            </a:pPr>
            <a:r>
              <a:rPr sz="2100" b="1">
                <a:solidFill>
                  <a:srgbClr val="24343A"/>
                </a:solidFill>
              </a:rPr>
              <a:t>More than 30 employers worked with local pharmacists in 10 cities to support employees, dependents and retirees living with diabetes.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1C6787-3D63-4CF6-AF45-CFF91B7F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57550"/>
            <a:ext cx="6477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B1729-6336-45C6-A8EA-A53C4E1B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09950"/>
            <a:ext cx="609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NATIONAL PROOF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1C243F-3C7F-4A12-A51A-AABDDB84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790950"/>
            <a:ext cx="609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The APhA Foundation reported improved diabetes care measures, high participant satisfaction and net annual healthcare savings of $1,079 per participant after program costs and incentives.</a:t>
            </a:r>
          </a:p>
        </p:txBody>
      </p:sp>
      <p:pic>
        <p:nvPicPr>
          <p:cNvPr id="28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405aa1471d4a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351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0FD41-2F0C-4D97-A259-805D6FB3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dc64d5375145bf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38A251-CDEA-48AF-B85B-78E8EF9C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From Asheville to Main Street USA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93A1EE-D112-49A1-BDBD-442DFAD5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BF4E3-055A-4FB9-97F0-113E35BD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E633C-9EC8-432F-994C-836E9CB8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739F2C-244B-4E66-BE7A-175D806B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285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D89B12"/>
                </a:solidFill>
              </a:defRPr>
            </a:pPr>
            <a:r>
              <a:rPr sz="5250" b="1">
                <a:solidFill>
                  <a:srgbClr val="D89B12"/>
                </a:solidFill>
              </a:rPr>
              <a:t>NEXT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016F6-8213-4A04-9A3D-0C58EA51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1465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23A46"/>
                </a:solidFill>
              </a:defRPr>
            </a:pPr>
            <a:r>
              <a:rPr sz="1725" b="1">
                <a:solidFill>
                  <a:srgbClr val="123A46"/>
                </a:solidFill>
              </a:rPr>
              <a:t>a virtual nationwide chapter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BBAB9-0C37-4933-BCD2-1E28CD0C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09750"/>
            <a:ext cx="6477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4343A"/>
                </a:solidFill>
              </a:defRPr>
            </a:pPr>
            <a:r>
              <a:rPr sz="2100" b="1">
                <a:solidFill>
                  <a:srgbClr val="24343A"/>
                </a:solidFill>
              </a:rPr>
              <a:t>Asheville proved the value of pharmacist-led care. The Ten City Challenge demonstrated that a community model could expand across the country.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1C6787-3D63-4CF6-AF45-CFF91B7F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57550"/>
            <a:ext cx="6477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B1729-6336-45C6-A8EA-A53C4E1B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09950"/>
            <a:ext cx="609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THE DIABUDDY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1C243F-3C7F-4A12-A51A-AABDDB84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790950"/>
            <a:ext cx="609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The DiaBuddy Project carries that spirit forward through virtual wellness solutions, Prevention + Awareness and a nationwide network of healthcare professionals serving people where they live.</a:t>
            </a:r>
          </a:p>
        </p:txBody>
      </p:sp>
      <p:pic>
        <p:nvPicPr>
          <p:cNvPr id="28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b1fa4c64c4fa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35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0FD41-2F0C-4D97-A259-805D6FB3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cf898fec7e4425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38A251-CDEA-48AF-B85B-78E8EF9C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A trillion-dollar challenge deserves a national care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93A1EE-D112-49A1-BDBD-442DFAD5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BF4E3-055A-4FB9-97F0-113E35BD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E633C-9EC8-432F-994C-836E9CB8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739F2C-244B-4E66-BE7A-175D806B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285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D89B12"/>
                </a:solidFill>
              </a:defRPr>
            </a:pPr>
            <a:r>
              <a:rPr sz="5250" b="1">
                <a:solidFill>
                  <a:srgbClr val="D89B12"/>
                </a:solidFill>
              </a:rPr>
              <a:t>$1T+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3016F6-8213-4A04-9A3D-0C58EA51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1465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23A46"/>
                </a:solidFill>
              </a:defRPr>
            </a:pPr>
            <a:r>
              <a:rPr sz="1725" b="1">
                <a:solidFill>
                  <a:srgbClr val="123A46"/>
                </a:solidFill>
              </a:rPr>
              <a:t>Federal student-loan portfolio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BBAB9-0C37-4933-BCD2-1E28CD0C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09750"/>
            <a:ext cx="6477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4343A"/>
                </a:solidFill>
              </a:defRPr>
            </a:pPr>
            <a:r>
              <a:rPr sz="2100" b="1">
                <a:solidFill>
                  <a:srgbClr val="24343A"/>
                </a:solidFill>
              </a:rPr>
              <a:t>The burden can shape career choices, delay milestones and follow healthcare professionals long after graduation.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1C6787-3D63-4CF6-AF45-CFF91B7F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57550"/>
            <a:ext cx="6477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B1729-6336-45C6-A8EA-A53C4E1B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09950"/>
            <a:ext cx="609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OUR RESPONSE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1C243F-3C7F-4A12-A51A-AABDDB84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790950"/>
            <a:ext cx="609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Apply the habits of good care: recognize risk early, educate without judgment, connect people to trusted resources and support responsible next steps.</a:t>
            </a:r>
          </a:p>
        </p:txBody>
      </p:sp>
      <p:pic>
        <p:nvPicPr>
          <p:cNvPr id="28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6a32dd30714c8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351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7873B-F4B6-408D-88A4-905DF2A6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EXPERIENCE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c3da7e430f4665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B642F-481E-467F-8785-B2EBE053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brand infrastructure is already built to carry the mission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A99E8-58BF-4C7C-BB2B-7C25E183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DE1B9-F96C-4C57-B8A8-2D9EC600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5E488A-F30C-4B61-83DA-BABBE67D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8DC00-9FF6-4FB5-BD4A-54E6DCC2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32385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633611-4BAA-4B79-8F2A-AB103AFA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THE DIABUDDY EXPERIENCE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06D393-9328-4322-ACEB-A443CD17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47900"/>
            <a:ext cx="2857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The public-facing mission, prevention programs, RemoteCare pathways and DiaBuddy Service Provider community.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5E0C09-AD7C-443B-9AC0-CAB7A578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14500"/>
            <a:ext cx="32385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07DFCA-591E-4DE0-BA24-62984C42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8669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DIABUDDY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C76A22-A1A8-4B1F-92F1-C321BE7B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47900"/>
            <a:ext cx="2857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The national Prevention &amp; Awareness initiative serving every healthcare profession and future healthcare professional.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678B19-3239-48DF-9ED5-00E9BCB1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14500"/>
            <a:ext cx="323850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C652E-3E90-45CD-AACC-8B46282B8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669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CARESYNC CONCIERGE®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A1B656-99E5-467D-8A1E-D4BF8669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47900"/>
            <a:ext cx="2857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The company infrastructure powering patient advocacy, coordination and point-of-care support. Registered mark, International Class 045.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09EF48-FC37-47B3-B0C1-AE55A7DE6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2920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76B4D"/>
                </a:solidFill>
              </a:defRPr>
            </a:pPr>
            <a:r>
              <a:rPr sz="2250" b="1">
                <a:solidFill>
                  <a:srgbClr val="176B4D"/>
                </a:solidFill>
              </a:rPr>
              <a:t>One mission. One infrastructure. Many healthcare doors.</a:t>
            </a:r>
          </a:p>
        </p:txBody>
      </p:sp>
      <p:pic>
        <p:nvPicPr>
          <p:cNvPr id="36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c23ac94fc440b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197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726C32-BB54-4C1B-814C-C9C2119D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9d2879d8c04751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554F83-9735-44A1-8F99-1FEB7E23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DiaBuddy model moves people from awareness to action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3D6A18-8065-43E5-8E06-CEADC1B2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39B9D8-DEB8-4BF1-9394-A5688A87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7AC4C-53C7-4EE7-859D-E6B7A64F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9A9F6-0EBF-45EA-BF52-EA85C2D7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8669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600769-75A3-40F9-8328-5800BA44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71700"/>
            <a:ext cx="457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9B12"/>
                </a:solidFill>
              </a:defRPr>
            </a:pPr>
            <a:r>
              <a:rPr sz="2550" b="1">
                <a:solidFill>
                  <a:srgbClr val="D89B12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3A1C2-384A-4383-9A8F-AC8FEB922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B4D"/>
                </a:solidFill>
              </a:defRPr>
            </a:pPr>
            <a:r>
              <a:rPr sz="1500" b="1">
                <a:solidFill>
                  <a:srgbClr val="176B4D"/>
                </a:solidFill>
              </a:rPr>
              <a:t>PREVENT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6AE949-D137-4B1F-AC9E-D843DFBA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038350"/>
            <a:ext cx="18669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D0D190-8D31-4822-A63F-DC58EDC5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171700"/>
            <a:ext cx="457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9B12"/>
                </a:solidFill>
              </a:defRPr>
            </a:pPr>
            <a:r>
              <a:rPr sz="2550" b="1">
                <a:solidFill>
                  <a:srgbClr val="D89B12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17FD57-A529-44B6-953C-779BDEF4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781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B4D"/>
                </a:solidFill>
              </a:defRPr>
            </a:pPr>
            <a:r>
              <a:rPr sz="1500" b="1">
                <a:solidFill>
                  <a:srgbClr val="176B4D"/>
                </a:solidFill>
              </a:rPr>
              <a:t>AWARENESS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32B403-CF10-4AAB-ACBD-6113F951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038350"/>
            <a:ext cx="18669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0EA37D-D85B-40D0-A075-B3307B1B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171700"/>
            <a:ext cx="457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9B12"/>
                </a:solidFill>
              </a:defRPr>
            </a:pPr>
            <a:r>
              <a:rPr sz="2550" b="1">
                <a:solidFill>
                  <a:srgbClr val="D89B12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35BFAF-5B6A-45DB-8EBA-A4109D64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781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B4D"/>
                </a:solidFill>
              </a:defRPr>
            </a:pPr>
            <a:r>
              <a:rPr sz="1500" b="1">
                <a:solidFill>
                  <a:srgbClr val="176B4D"/>
                </a:solidFill>
              </a:rPr>
              <a:t>PREPARE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1CCF13-7EAC-4C2D-BC3B-CA3E97BF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038350"/>
            <a:ext cx="18669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218699-8426-4317-875D-4A981A89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171700"/>
            <a:ext cx="457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9B12"/>
                </a:solidFill>
              </a:defRPr>
            </a:pPr>
            <a:r>
              <a:rPr sz="2550" b="1">
                <a:solidFill>
                  <a:srgbClr val="D89B12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65BD20-17DE-4908-B1BE-B3A7DDBF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781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B4D"/>
                </a:solidFill>
              </a:defRPr>
            </a:pPr>
            <a:r>
              <a:rPr sz="1500" b="1">
                <a:solidFill>
                  <a:srgbClr val="176B4D"/>
                </a:solidFill>
              </a:rPr>
              <a:t>PARTICIPATE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1E31E3-FC9E-4044-9FBE-7BDBF48B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038350"/>
            <a:ext cx="18669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92D8F7-E689-45B5-9D2B-267B26BBC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171700"/>
            <a:ext cx="457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9B12"/>
                </a:solidFill>
              </a:defRPr>
            </a:pPr>
            <a:r>
              <a:rPr sz="2550" b="1">
                <a:solidFill>
                  <a:srgbClr val="D89B12"/>
                </a:solidFill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D8E96-AA54-4DC6-956C-E8DBDF2B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7813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6B4D"/>
                </a:solidFill>
              </a:defRPr>
            </a:pPr>
            <a:r>
              <a:rPr sz="1500" b="1">
                <a:solidFill>
                  <a:srgbClr val="176B4D"/>
                </a:solidFill>
              </a:rPr>
              <a:t>REDUCE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1250E4-C27F-4397-A28B-AF2DECC3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0530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23A46"/>
                </a:solidFill>
              </a:defRPr>
            </a:pPr>
            <a:r>
              <a:rPr sz="2025" b="1">
                <a:solidFill>
                  <a:srgbClr val="123A46"/>
                </a:solidFill>
              </a:rPr>
              <a:t>Earlier education  •  clearer choices  •  purposeful service  •  transparent support</a:t>
            </a:r>
          </a:p>
        </p:txBody>
      </p:sp>
      <p:pic>
        <p:nvPicPr>
          <p:cNvPr id="48" name="Picture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1f1f5f0d5243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31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D327C9-3520-490A-B173-42FCD1FAC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fcbca96c8a4931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AD7DB-CC56-4861-888E-1F270EAB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Every healthcare profession belongs in the movement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64C2C-2563-49D1-A4A8-9CE3B16E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AB4D3-2624-45A4-81BF-32EFE4C8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E943C-4AE5-4BE4-896B-4E2527A32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26D3B-FE62-40A8-B090-23B2D689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F1142-08FC-4057-A235-B2F777561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76400"/>
            <a:ext cx="46767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Pharmacy and pharmacy technicians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3E386-D25C-4027-BCC5-03597718E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717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B22829-7B0A-499C-A9C6-45C70B0E3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71700"/>
            <a:ext cx="46767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Nursing and advanced practice nursing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396272-467A-4919-97F3-EF4EFDBEC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59E18D-E745-4513-97A4-5C4A29A9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67000"/>
            <a:ext cx="46767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Medicine and physician associates/assistants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BA6AEF-E60D-4882-BD0F-FA1FC41D2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E22EC2-86A0-4CE2-8DBE-61C669B1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62300"/>
            <a:ext cx="46767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Dentistry and dental professionals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FE09ED-0793-4934-8852-71488C12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576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8DFEA-8FEF-44C5-AD11-2D1525F1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57600"/>
            <a:ext cx="46767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Behavioral health, social work and counseling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74A5D0-AECB-422F-A9A7-14EBF9162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D2DF70-4F61-4032-B693-842FEC6C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676400"/>
            <a:ext cx="4914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Physical, occupational, respiratory and speech therapy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BF52D3-BF0E-4BE6-A959-9F2A13EC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717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1EFB60-50A5-4CF1-9D1B-5809E72D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71700"/>
            <a:ext cx="4914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Dietitians and public-health professionals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C34A4F-1DCF-4778-8722-68CFE5349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670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DCAEA1-3A0C-4E40-9834-131BF4BA2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67000"/>
            <a:ext cx="4914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EMS, imaging, laboratory and allied health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FCCE80-692F-49DB-8CC1-601944F03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623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D61869-225B-4442-A9AE-61B501F9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62300"/>
            <a:ext cx="4914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Students, faculty, mentors and alumni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B7E445-38E5-4B3D-9836-57BBACDE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76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BFEFD2-D78D-4B53-B5C8-D58789B0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657600"/>
            <a:ext cx="4914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Healthcare employers, associations and foundations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277A98-7146-44EF-A746-8DEFFF76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762500"/>
            <a:ext cx="885825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49BC91-B5F8-41A8-A790-ED42E78F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914900"/>
            <a:ext cx="847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INCLUSION STANDARD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F700116-147B-411C-A0CD-D3962941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5295900"/>
            <a:ext cx="847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Say “all healthcare professionals and future healthcare professionals.” Create profession-specific campaigns without allowing any one discipline to own the DiaBuddy identity.</a:t>
            </a:r>
          </a:p>
        </p:txBody>
      </p:sp>
      <p:pic>
        <p:nvPicPr>
          <p:cNvPr id="62" name="Picture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1f9d789f174b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944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803490-62D9-4FA3-982E-79B3FCED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92606c975e4351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15246-B671-47C8-BC92-1307EF7E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Debt Vitals Check creates a simple first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921E6-64F4-452B-AA5B-6EFAE600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7A48B-1531-49BC-BD87-BD371A8D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0ED27-52EA-400D-A1D9-F4632CDD8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FE1E3-26FA-4D00-BF1C-677FD62C6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190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D89B12"/>
                </a:solidFill>
              </a:defRPr>
            </a:pPr>
            <a:r>
              <a:rPr sz="2250" b="1">
                <a:solidFill>
                  <a:srgbClr val="D89B12"/>
                </a:solidFill>
              </a:rPr>
              <a:t>KNOW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8C0063-CFDC-4A58-9C7D-9C63C5D2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16764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89B12"/>
                </a:solidFill>
              </a:defRPr>
            </a:pPr>
            <a:r>
              <a:rPr sz="1725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A2850-28A2-4C3C-8AFB-1A475489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1676400"/>
            <a:ext cx="3962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24343A"/>
                </a:solidFill>
              </a:defRPr>
            </a:pPr>
            <a:r>
              <a:rPr sz="1575" b="0">
                <a:solidFill>
                  <a:srgbClr val="24343A"/>
                </a:solidFill>
              </a:rPr>
              <a:t>What you owe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94DADC-2ADB-4F41-BD28-B3D99A3D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2098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89B12"/>
                </a:solidFill>
              </a:defRPr>
            </a:pPr>
            <a:r>
              <a:rPr sz="1725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4CF32C-BB80-41BD-A297-1CE127B8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209800"/>
            <a:ext cx="3962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24343A"/>
                </a:solidFill>
              </a:defRPr>
            </a:pPr>
            <a:r>
              <a:rPr sz="1575" b="0">
                <a:solidFill>
                  <a:srgbClr val="24343A"/>
                </a:solidFill>
              </a:rPr>
              <a:t>Who services 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CFF9A-8308-4DBE-BD95-448B77DA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7432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89B12"/>
                </a:solidFill>
              </a:defRPr>
            </a:pPr>
            <a:r>
              <a:rPr sz="1725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DD8FD3-A483-4863-A377-9280E26DC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743200"/>
            <a:ext cx="3962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24343A"/>
                </a:solidFill>
              </a:defRPr>
            </a:pPr>
            <a:r>
              <a:rPr sz="1575" b="0">
                <a:solidFill>
                  <a:srgbClr val="24343A"/>
                </a:solidFill>
              </a:rPr>
              <a:t>Your current status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0BA842-BF67-4779-8F7E-86528FD6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2766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89B12"/>
                </a:solidFill>
              </a:defRPr>
            </a:pPr>
            <a:r>
              <a:rPr sz="1725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FAEED7-7816-44E5-9F64-BC463EF3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276600"/>
            <a:ext cx="3962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24343A"/>
                </a:solidFill>
              </a:defRPr>
            </a:pPr>
            <a:r>
              <a:rPr sz="1575" b="0">
                <a:solidFill>
                  <a:srgbClr val="24343A"/>
                </a:solidFill>
              </a:rPr>
              <a:t>Your next decision 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B57E57-0A6E-4954-AB0E-6EED421C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8100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89B12"/>
                </a:solidFill>
              </a:defRPr>
            </a:pPr>
            <a:r>
              <a:rPr sz="1725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620BAA-B25D-40EC-89B0-7B420949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810000"/>
            <a:ext cx="3962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24343A"/>
                </a:solidFill>
              </a:defRPr>
            </a:pPr>
            <a:r>
              <a:rPr sz="1575" b="0">
                <a:solidFill>
                  <a:srgbClr val="24343A"/>
                </a:solidFill>
              </a:rPr>
              <a:t>Where qualified help lives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4C1E2B-DBE8-45C8-931F-ED72990E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733550"/>
            <a:ext cx="37147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B80529-70FA-4C2E-9AF0-15149A4D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8859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THE FIRST CALL TO ACTION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0A161B-32BF-42AB-8C30-1DCB38F3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66950"/>
            <a:ext cx="3333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Take your Debt Vitals Check. Then choose one responsible next step: learn, ask, connect, serve or mentor.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4B9363-1832-4FAF-9FD9-CFDA3B56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149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23A46"/>
                </a:solidFill>
              </a:defRPr>
            </a:pPr>
            <a:r>
              <a:rPr sz="1800" b="1">
                <a:solidFill>
                  <a:srgbClr val="123A46"/>
                </a:solidFill>
              </a:rPr>
              <a:t>Education and navigation—not individualized financial advice.</a:t>
            </a:r>
          </a:p>
        </p:txBody>
      </p:sp>
      <p:pic>
        <p:nvPicPr>
          <p:cNvPr id="46" name="Picture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1352f8089e4b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883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D6218B-1455-4545-82AE-9662D453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dc4fc2bf5c4d4a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DACDE3-3DA1-4D64-89BD-FBAB3239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DiaBuddy Service Providers turn purpose into participation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409A4-E124-4ABD-BBEE-EF4F837B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07C685-2658-4873-9BF7-6BCCF83B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5F6DFD-E297-43F4-9C12-9D5644C9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2BD02-2A52-4C58-B9C8-73F5CA11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2381250" cy="26670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B5CB6-4DE4-4736-AB93-81F3886BE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EDUCATE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5C9D1F-6B93-49D6-AEC9-4ACF1C1C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47900"/>
            <a:ext cx="2000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Share approved prevention and debt-awareness messages.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A6B5F3-05AD-4D1B-BF7D-75B3E988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14500"/>
            <a:ext cx="2381250" cy="26670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BB8E5-24BF-48E9-8219-92021D7BB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CONNECT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931C5A-FADB-4273-BFD7-50843F1C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247900"/>
            <a:ext cx="2000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Guide people toward appropriate health, career and federal resources.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3198E7-9DAE-4DA8-975D-EEF10936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2381250" cy="26670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82482-3A4F-4A45-A3C2-0F61574A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SUPPORT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7F45AB-05EF-47F3-A926-F8641E53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47900"/>
            <a:ext cx="2000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Encourage participation, follow-up and accountability.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149FF2-6A5D-41C6-8DDF-931E7960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714500"/>
            <a:ext cx="2381250" cy="26670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5507C0-6510-4F57-8389-401A1E1C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COMPLY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E594A3-21F6-48DB-A640-1C5F032A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247900"/>
            <a:ext cx="2000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Protect privacy, disclose roles and remain within scope.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C2021D-BC6A-4415-B466-92923F4E5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5775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176B4D"/>
                </a:solidFill>
              </a:defRPr>
            </a:pPr>
            <a:r>
              <a:rPr sz="2325" b="1">
                <a:solidFill>
                  <a:srgbClr val="176B4D"/>
                </a:solidFill>
              </a:rPr>
              <a:t>LEARN. SERVE. EARN. REDUCE THE BURDEN.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932C2C-7967-464F-A8E5-D8F9D954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925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0">
                <a:solidFill>
                  <a:srgbClr val="66747A"/>
                </a:solidFill>
              </a:defRPr>
            </a:pPr>
            <a:r>
              <a:rPr sz="1425" b="0">
                <a:solidFill>
                  <a:srgbClr val="66747A"/>
                </a:solidFill>
              </a:rPr>
              <a:t>No promise of employment, earnings, forgiveness or repayment.</a:t>
            </a:r>
          </a:p>
        </p:txBody>
      </p:sp>
      <p:pic>
        <p:nvPicPr>
          <p:cNvPr id="44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a8fe23b20344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191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19F78A-E9D9-4631-A82C-40B9E32E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f0c795f6543b5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A0E803-4ABB-48D4-9F7B-71A058878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Prevention is the flagship community-health solution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F7B1A-F9F7-4D6B-ACCC-4A71D993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EE4C8-A882-4AEC-8E22-F7815CA5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640034-C413-4184-A59D-8DD4AF0D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787FA-33DB-400F-B3FA-3F62B533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57350"/>
            <a:ext cx="628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76B4D"/>
                </a:solidFill>
              </a:defRPr>
            </a:pPr>
            <a:r>
              <a:rPr sz="2325" b="1">
                <a:solidFill>
                  <a:srgbClr val="176B4D"/>
                </a:solidFill>
              </a:rPr>
              <a:t>Diabetes Prevention Program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E8ED02-8F9A-4771-8C34-758ADC45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8BB523-7D56-48AC-8911-E6220AE6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43150"/>
            <a:ext cx="558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Yearlong lifestyle-change experience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A822ED-2C74-445B-AC8C-7DA06481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956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29A89E-F563-4EC7-9F10-86E23CAC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95600"/>
            <a:ext cx="558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Evidence-based prevention curriculum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EE893-B524-4535-9A19-E41338D5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480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8C84DA-AA86-4466-BD98-6D7020E8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48050"/>
            <a:ext cx="558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Trained lifestyle coach and group support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9E45FB-0518-45B8-A385-B9E9FC11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9B12"/>
                </a:solidFill>
              </a:defRPr>
            </a:pPr>
            <a:r>
              <a:rPr sz="165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86DA7F-8E18-454A-AF82-869D364EF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00500"/>
            <a:ext cx="5581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24343A"/>
                </a:solidFill>
              </a:defRPr>
            </a:pPr>
            <a:r>
              <a:rPr sz="1500" b="0">
                <a:solidFill>
                  <a:srgbClr val="24343A"/>
                </a:solidFill>
              </a:rPr>
              <a:t>Designed to delay onset and reduce risk of type 2 diabetes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F61EF-E985-48FD-93FB-B26E234A0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790700"/>
            <a:ext cx="3714750" cy="2152650"/>
          </a:xfrm>
          <a:prstGeom xmlns:a="http://schemas.openxmlformats.org/drawingml/2006/main" prst="roundRect">
            <a:avLst>
              <a:gd name="adj" fmla="val 5310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051D08-785C-49AB-B11A-159A6062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9431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MISSION LINK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2D7D9E-F5D7-4002-8C3A-43EB3534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324100"/>
            <a:ext cx="3333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Healthcare professionals advance prevention and RemoteCare while approved program proceeds may support the DiaBuddy mission.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F864EE-7521-408B-A5B0-D08AE8166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48150"/>
            <a:ext cx="3714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66747A"/>
                </a:solidFill>
              </a:defRPr>
            </a:pPr>
            <a:r>
              <a:rPr sz="1350" b="1">
                <a:solidFill>
                  <a:srgbClr val="66747A"/>
                </a:solidFill>
              </a:rPr>
              <a:t>Verify CDC recognition, pricing and allocation terms before publication.</a:t>
            </a:r>
          </a:p>
        </p:txBody>
      </p:sp>
      <p:pic>
        <p:nvPicPr>
          <p:cNvPr id="42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e606359f0548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42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D71ED-3C87-4195-BB8E-F3400178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6124c719d14629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2BE71-B256-4155-8EEF-2CC4A1E6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Two enrollment options support the DSP revenue model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EA9E8F-B427-4B48-A0B6-BE68C8A6F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242965-8CCC-4976-8CBD-B1F79523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86C2EB-1634-4B47-AB30-63006807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AECE5-AD6B-476B-9D55-3600B4D0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4476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53086-C106-449B-93FE-6709D9DF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669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$29 MONTHLY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2462AE-64E0-4A7E-B2BA-0D5EA8A2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47900"/>
            <a:ext cx="4095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$14.50 PER MONTH TO THE DSP (50%)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$174 total over 12 months if the participant completes the full year.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AF8C3-16AA-44A2-8D36-E0E9E8FD1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476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82DBA-5816-48DB-AEAB-77329D92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669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$290 ANNUAL • BEST VALUE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C03AA1-FE33-48E0-82F7-5EF6C8E8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47900"/>
            <a:ext cx="4095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PAY FOR 10 MONTHS — GET 2 MONTHS FREE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$145 paid to the DSP upfront (50%).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A65502-CCC2-434E-AC74-67529409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23A46"/>
                </a:solidFill>
              </a:defRPr>
            </a:pPr>
            <a:r>
              <a:rPr sz="1725" b="1">
                <a:solidFill>
                  <a:srgbClr val="123A46"/>
                </a:solidFill>
              </a:rPr>
              <a:t>Annual enrollment is encouraged: the participant receives two months free and the DSP receives $145 upfront. Illustrative gross revenue share; final terms require a written agreement.</a:t>
            </a:r>
          </a:p>
        </p:txBody>
      </p:sp>
      <p:pic>
        <p:nvPicPr>
          <p:cNvPr id="30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3376245494c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946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D71ED-3C87-4195-BB8E-F3400178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370e991696443e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2BE71-B256-4155-8EEF-2CC4A1E6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Two DSP pathways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EA9E8F-B427-4B48-A0B6-BE68C8A6F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242965-8CCC-4976-8CBD-B1F79523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86C2EB-1634-4B47-AB30-63006807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AECE5-AD6B-476B-9D55-3600B4D0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4476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53086-C106-449B-93FE-6709D9DF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669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THE ROAD TAKEN BY MANY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2462AE-64E0-4A7E-B2BA-0D5EA8A2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47900"/>
            <a:ext cx="4095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Serve as a DiaBuddy Service Provider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50% of customer revenue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$14.50/month ($174 over 12 months)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or $145 upfront annually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AF8C3-16AA-44A2-8D36-E0E9E8FD1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4767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82DBA-5816-48DB-AEAB-77329D92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669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THE ROAD NOT TAKEN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C03AA1-FE33-48E0-82F7-5EF6C8E8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47900"/>
            <a:ext cx="4095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Own a DiaBuddy Experience Virtual Wellness Solution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100% of customer revenue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$29/month ($348 over 12 months)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or $290 upfront annually*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A65502-CCC2-434E-AC74-67529409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23A46"/>
                </a:solidFill>
              </a:defRPr>
            </a:pPr>
            <a:r>
              <a:rPr sz="1725" b="1">
                <a:solidFill>
                  <a:srgbClr val="123A46"/>
                </a:solidFill>
              </a:rPr>
              <a:t>Inspired by Robert Frost’s “The Road Not Taken.” *Gross revenue before platform costs, operating expenses, refunds and taxes. No earnings are guaranteed. Final terms require a written agreement.</a:t>
            </a:r>
          </a:p>
        </p:txBody>
      </p:sp>
      <p:pic>
        <p:nvPicPr>
          <p:cNvPr id="30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5ef56d8181469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946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3AC161-22FC-454E-B36A-C322E7A5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a0a62b9fa14db2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55F33C-CF4B-49EB-B860-8561F7B6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100 Founding Healthcare Partners can launch the movement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CE40D2-2353-46A1-9BC9-8E694C1D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B225D-F9A8-4339-A1CC-5E6C5FCD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EF9B0C-83EF-4C88-8355-D6368D37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8A9547-4979-47C8-BA84-7A655125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33550"/>
            <a:ext cx="32385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D4EEE7-AEC1-4B11-A778-B479DE22D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859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SEED • $3,000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455408-9441-407C-8306-DF1C3F13E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66950"/>
            <a:ext cx="285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Introduces the conversation and activates one awareness cohort.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BDD658-1FF6-46A0-9D16-93E8DC41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33550"/>
            <a:ext cx="32385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AA7AF2-386F-4E87-854C-B116E0AA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8859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GROWTH • $5,000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52A2EA-52CD-4892-A7B0-593483A4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66950"/>
            <a:ext cx="285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Expands mentoring, workforce engagement and outreach.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9EB943-2B9B-410A-8D3C-73085F77E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33550"/>
            <a:ext cx="32385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AEBCF7-65B0-4CB5-9C8D-CB72663D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859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IMPACT • $10,000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512639-92D8-4878-8B02-C457D9C49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66950"/>
            <a:ext cx="285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Provides full leadership toward a $1 million campaign.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938510-0288-446A-97FF-95E5EA6F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291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925" b="1">
                <a:solidFill>
                  <a:srgbClr val="D89B12"/>
                </a:solidFill>
              </a:defRPr>
            </a:pPr>
            <a:r>
              <a:rPr sz="2925" b="1">
                <a:solidFill>
                  <a:srgbClr val="D89B12"/>
                </a:solidFill>
              </a:rPr>
              <a:t>100 × $10,000 = $1,000,000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3C08D3-B100-4FD5-9E83-B4C997A37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768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66747A"/>
                </a:solidFill>
              </a:defRPr>
            </a:pPr>
            <a:r>
              <a:rPr sz="1350" b="0">
                <a:solidFill>
                  <a:srgbClr val="66747A"/>
                </a:solidFill>
              </a:rPr>
              <a:t>Campaign goal—not a promise of funds raised or distributed.</a:t>
            </a:r>
          </a:p>
        </p:txBody>
      </p:sp>
      <p:pic>
        <p:nvPicPr>
          <p:cNvPr id="38" name="Picture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166f0090ff48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5509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C14814-FE61-4D45-8CB9-38A039FD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1c3301e55e426b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B59562-6E24-4D9A-B7FE-56A16154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A partner can activate The DiaBuddy Project in 90 days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13972-49B8-42A6-81DA-83329FA6C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D583F-DE6D-442C-B405-CF96CF86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BB2824-02F1-4D7F-B2C7-5E3306A6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C7DD2-A537-4359-988C-B41A7D32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323850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82AD46-F510-4927-9F2E-1C128920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DAYS 1–30 • 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ACF0D7-4B2B-4DCE-8C93-C279ECF4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2857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Name a sponsor and lead. Define the audience. Review boundaries. Select a founding level and baseline measures.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D51231-7416-4489-9BFD-187E972D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52600"/>
            <a:ext cx="323850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4F0C6C-4812-4C96-B74B-8A644B7E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9050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DAYS 31–60 • ACTIVATE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328493-8540-4DE0-800C-E5D7506C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86000"/>
            <a:ext cx="2857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Host a launch session. Offer the Debt Vitals Check. Open mentoring, resources and approved pathways.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9D08C1-9626-424B-8E53-93C2DC8B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52600"/>
            <a:ext cx="323850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AE0D59-CC4C-496C-A1DE-0E3706BE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9050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DAYS 61–90 • MEASURE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AB31DD-5B3B-4C48-AC85-15F7C3ABD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86000"/>
            <a:ext cx="2857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Review reach, participation and feedback. Publish a learning report and choose the next expansion.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DEFEE3-AA00-4F2E-B6CC-B0D35E29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176B4D"/>
                </a:solidFill>
              </a:defRPr>
            </a:pPr>
            <a:r>
              <a:rPr sz="2175" b="1">
                <a:solidFill>
                  <a:srgbClr val="176B4D"/>
                </a:solidFill>
              </a:rPr>
              <a:t>Start with one cohort. Learn. Improve. Expand responsibly.</a:t>
            </a:r>
          </a:p>
        </p:txBody>
      </p:sp>
      <p:pic>
        <p:nvPicPr>
          <p:cNvPr id="36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0d566a139a46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231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981B10-92C6-4DBD-B360-A6B8A0E2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1729b5b27f4eac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6A0691-2717-4A80-9366-FE4C588F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launch campaign has one message and many doors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61ABDC-C698-4CF8-B1EA-4C5C22BB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B8FEF-D59C-4F37-A59E-F3F830B3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C5A1A-A6B8-40D4-AB25-164C9FA0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B943D-38AE-40DA-8CA8-0CA65C9A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192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F98EB-50C9-4617-A306-8BD400EC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6192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Flagship partner presentation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63978-37E4-47BE-B906-97223AA5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145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689A13-714E-49DC-B087-BDC06B61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1145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Executive one-page overview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22E7C9-AA11-474D-834B-AECA527B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098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15591D-E1DB-4DEF-9CB3-26C3BBB5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6098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Founder invitation letter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347FFD-4134-4338-A070-7E24E10B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051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41C22E-AD7D-407E-8AE7-7B9EBD7F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1051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Email launch and follow-up sequence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CEF3D4-CC49-44D6-A421-ED47FEB82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004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2FBB32-7CE0-47C3-B67F-510FDCB24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6004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LinkedIn, Facebook, Instagram and WhatsApp content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4A1BC7-37BD-416A-9610-AD757C40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59D674-2774-49B2-B2AC-096A654B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957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30-day campaign calendar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936BA6-E675-40EE-941A-16A1DA034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910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2F1A12-84E6-40CE-AD3C-B0C0285A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5910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Speaker script, FAQ and partner talking points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E50E2F-7ED7-4D66-8593-00D0AEB0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863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0C4743-189F-4182-A1DB-DEFF5570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0863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Impact tracker and lead-management workbook</a:t>
            </a:r>
          </a:p>
        </p:txBody>
      </p:sp>
      <p:pic>
        <p:nvPicPr>
          <p:cNvPr id="48" name="Picture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c12571019451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8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D941D5-6317-438A-A1ED-5114B249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127a3b91344e4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06A06B-E13C-4DC9-9BD4-8FFFDB77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first 30 days build recognition and qualified interest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C79DCF-7B42-4DFC-A7E7-C674F249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19CB0-76DA-4BDC-BF31-658E67B7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149F6-9F14-440C-852E-23DB3B58D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A3D7E7-2F25-48D1-9254-9D953491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2381250" cy="28575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1AAE63-DA65-4162-9703-A9D854E5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WEEK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EF4C30-5EE0-4B96-8E91-EEDFA48F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47900"/>
            <a:ext cx="2000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Reveal the name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Founder video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Partner announcement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Debt Vitals teaser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97F6A-322D-4445-84F3-714191C5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14500"/>
            <a:ext cx="2381250" cy="28575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9D4462-B758-4F0A-9BB2-D2865118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WEEK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584EEA-ACCA-44F0-B3D2-5459586C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247900"/>
            <a:ext cx="2000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Explain the model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Profession spotlights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Resource post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Mentor invitation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475EEB-7395-43C8-A9C7-EB4AD0BD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2381250" cy="28575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8F3F1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DC7754-8839-4D8D-9447-A587DFD4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WEEK 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55E78-6723-484A-8189-3558E27EC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47900"/>
            <a:ext cx="2000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Meet the DSP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DPP connection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Partner levels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Live Q&amp;A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737E73-6B4D-4322-82CB-FCE1697D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714500"/>
            <a:ext cx="2381250" cy="28575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3C83D-C101-469B-8842-47D173E3C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8669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WEEK 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238D5D-01BE-4A6E-8212-543D2ECF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247900"/>
            <a:ext cx="2000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Pilot invitation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Countdown posts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Discovery calls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Impact update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222F85-FE72-48D0-9E37-C07FE367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1015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123A46"/>
                </a:solidFill>
              </a:defRPr>
            </a:pPr>
            <a:r>
              <a:rPr sz="2025" b="1">
                <a:solidFill>
                  <a:srgbClr val="123A46"/>
                </a:solidFill>
              </a:rPr>
              <a:t>One primary CTA per post. One destination per campaign.</a:t>
            </a:r>
          </a:p>
        </p:txBody>
      </p:sp>
      <p:pic>
        <p:nvPicPr>
          <p:cNvPr id="42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85b79443c44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1647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A0DD12-E8D3-4B80-9D3A-EA09DC47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064b924dd141be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65FDEE-959C-4CD1-B4AD-E76AD05C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The dashboard measures what matters without overclaiming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3F77DE-C4DC-4401-BDCE-4428A8C1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8EAC48-D639-4788-8A82-0F10B319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C9352D-3786-4B41-8C1D-A5532711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7A0F3-0AA6-4D8C-882C-49D101C9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192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EC07AC-98DB-46F8-B2DA-09A18D5F5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6192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REACH • people, programs, partners and professions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0675F9-7363-4E91-BEA2-914CE02D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19325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FD1D05-6CEA-4500-AC64-9C436A67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219325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AWARENESS • checks, sessions and resource referrals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844ACB-EFC5-4195-A4A7-ADD72098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194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6E2CFE-3FA9-40DB-BBA9-13ECE81F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1940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ACTIVATION • cohorts, mentors and DSP interest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CFB502-BD28-4E2E-BFB1-54866C99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19475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0FAD9-EEF7-4B78-B0CF-437D7C486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19475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PREVENTION • approved risk education and DPP connections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8B3FE2-5114-40C4-9326-9D249069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195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51D28-568C-4229-941E-78E7B21B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195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DIABUDDY SUPPORT • funds, expenses and disbursements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1DED10-BF59-418C-A28F-EF921613E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19625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EE87C0-16D5-4ADD-807D-379FC13F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619625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EXPERIENCE • confidence, usefulness and approved stories</a:t>
            </a:r>
          </a:p>
        </p:txBody>
      </p:sp>
      <p:pic>
        <p:nvPicPr>
          <p:cNvPr id="40" name="Picture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83e321437e4b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8630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A6DFE7-3D5B-4EB9-92A7-FDBF3EB8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e58e53ed874ae3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D7ACB7-5992-42CB-9CDC-58CF5ED8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Trust requires clear rules before money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EBB661-73DD-44C0-95A2-63EC3B38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34434-B159-4D9E-B9F3-59633802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AF3A6-3A46-479D-865D-D5DE0AE9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19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CB0961-25F2-4F28-A01D-610BF772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573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917351-A40E-4464-A2C6-98ABAC1C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16573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Publish eligibility and verification criteria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58271-242E-4DA1-9013-F9A79BB33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479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8DD57C-8B9D-4373-8A2A-1DCDEA9E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24790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Define allocation, expenses and permitted uses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0DB83-5EFC-432D-ADD0-DA4FF010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384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F5F862-BC34-4255-B676-8E16B928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384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Establish disbursement timing, limits and documentation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B10A3E-AA18-418E-8E79-307B9A74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426D34-2A0F-42B7-A30C-CAEE3070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2900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Protect financial, employment, health and identity information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E29CAA-9A57-4D32-961F-77FF0CA8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195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4AF70-042C-4EBE-A37D-C61AF6B3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1955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Use conflict review, independent oversight and periodic reporting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416F5D-4582-460B-AE84-154E1B37B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101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9B12"/>
                </a:solidFill>
              </a:defRPr>
            </a:pPr>
            <a:r>
              <a:rPr sz="1800" b="1">
                <a:solidFill>
                  <a:srgbClr val="D89B12"/>
                </a:solidFill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EEA9B-207F-4EFC-B10D-B160C23C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610100"/>
            <a:ext cx="10344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24343A"/>
                </a:solidFill>
              </a:defRPr>
            </a:pPr>
            <a:r>
              <a:rPr sz="1650" b="0">
                <a:solidFill>
                  <a:srgbClr val="24343A"/>
                </a:solidFill>
              </a:rPr>
              <a:t>Separate activity measures from clinical or financial outcomes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3DC0E5-F62F-4AA0-A438-9B80CC5B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19700"/>
            <a:ext cx="8953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7F2E7"/>
          </a:solidFill>
          <a:ln xmlns:a="http://schemas.openxmlformats.org/drawingml/2006/main" w="9525">
            <a:solidFill>
              <a:srgbClr val="D7E4E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2A3ED5-B046-4B90-B779-2D296CBE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72100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6B4D"/>
                </a:solidFill>
              </a:defRPr>
            </a:pPr>
            <a:r>
              <a:rPr sz="1575" b="1">
                <a:solidFill>
                  <a:srgbClr val="176B4D"/>
                </a:solidFill>
              </a:rPr>
              <a:t>CLAIM GUARDRAIL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076D4D-ADF2-410A-92D5-2334CF48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53100"/>
            <a:ext cx="8572500" cy="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4343A"/>
                </a:solidFill>
              </a:defRPr>
            </a:pPr>
            <a:r>
              <a:rPr sz="1275" b="0">
                <a:solidFill>
                  <a:srgbClr val="24343A"/>
                </a:solidFill>
              </a:rPr>
              <a:t>Reduce the burden. Never promise forgiveness, repayment, employment, earnings, tax treatment or a particular outcome.</a:t>
            </a:r>
          </a:p>
        </p:txBody>
      </p:sp>
      <p:pic>
        <p:nvPicPr>
          <p:cNvPr id="46" name="Picture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7ad05240ae40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9812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0C1F4-3173-4F7B-A624-6A8C1ABA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76B4D"/>
                </a:solidFill>
              </a:defRPr>
            </a:pPr>
            <a:r>
              <a:rPr sz="975" b="1">
                <a:solidFill>
                  <a:srgbClr val="176B4D"/>
                </a:solidFill>
              </a:rPr>
              <a:t>THE DIABUDDY PROJECT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5cc7f557104781"/>
          <a:stretch xmlns:a="http://schemas.openxmlformats.org/drawingml/2006/main"/>
        </p:blipFill>
        <p:spPr>
          <a:xfrm xmlns:a="http://schemas.openxmlformats.org/drawingml/2006/main">
            <a:off x="9715500" y="180137"/>
            <a:ext cx="1866900" cy="47792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AB3C20-75E6-473D-A128-F345671D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123A46"/>
                </a:solidFill>
              </a:defRPr>
            </a:pPr>
            <a:r>
              <a:rPr sz="2775" b="1">
                <a:solidFill>
                  <a:srgbClr val="123A46"/>
                </a:solidFill>
              </a:rPr>
              <a:t>Help the people who care for America carry less weight—and more hope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56662-A97C-4AE9-85CD-9DA22FA85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9B1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D248D2-5E73-4BAC-88B2-CDDA6F09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81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6747A"/>
                </a:solidFill>
              </a:defRPr>
            </a:pPr>
            <a:r>
              <a:rPr sz="900" b="0">
                <a:solidFill>
                  <a:srgbClr val="66747A"/>
                </a:solidFill>
              </a:rPr>
              <a:t>The DiaBuddy Experience  •  Powered by CareSync Concierge®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9C6BE-DA82-4815-A7D1-15B715B6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77000"/>
            <a:ext cx="819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6747A"/>
                </a:solidFill>
              </a:defRPr>
            </a:pPr>
            <a:r>
              <a:rPr sz="900" b="1">
                <a:solidFill>
                  <a:srgbClr val="66747A"/>
                </a:solidFill>
              </a:rPr>
              <a:t>20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7A5A86-6C4E-4C0A-A122-14E961B9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5260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176B4D"/>
                </a:solidFill>
              </a:defRPr>
            </a:pPr>
            <a:r>
              <a:rPr sz="2550" b="1">
                <a:solidFill>
                  <a:srgbClr val="176B4D"/>
                </a:solidFill>
              </a:rPr>
              <a:t>BECOME A FOUNDING HEALTHCARE PARTNER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476E73-D849-408E-A17D-361C9EB6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24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23A46"/>
                </a:solidFill>
              </a:defRPr>
            </a:pPr>
            <a:r>
              <a:rPr sz="1800" b="1">
                <a:solidFill>
                  <a:srgbClr val="123A46"/>
                </a:solidFill>
              </a:rPr>
              <a:t>Activate a 90-day cohort • Invite future DSPs • Open doors in your profession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9B190F-A94E-4969-9FD5-571DB471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38500"/>
            <a:ext cx="895350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123A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86DEBC-41B0-424D-8658-7937801E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371850"/>
            <a:ext cx="838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Schedule a Discovery Call with Ken Sternfeld, RPh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A10625-2FC2-41E0-A2A4-640A3E44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781425"/>
            <a:ext cx="838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D89B12"/>
                </a:solidFill>
              </a:defRPr>
            </a:pPr>
            <a:r>
              <a:rPr sz="1425" b="1">
                <a:solidFill>
                  <a:srgbClr val="D89B12"/>
                </a:solidFill>
              </a:rPr>
              <a:t>Founder &amp; Chief DiaBuddy Officer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64B30-752A-4D0B-8E8A-3D9A3771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57750"/>
            <a:ext cx="914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23A46"/>
                </a:solidFill>
              </a:defRPr>
            </a:pPr>
            <a:r>
              <a:rPr sz="1425" b="1">
                <a:solidFill>
                  <a:srgbClr val="123A46"/>
                </a:solidFill>
              </a:rPr>
              <a:t>www.DiaBuddyProject.com  •  DiaBuddy@CareSyncConcierge.com  •  516 817-7410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146B12-CBFC-4FF2-8B07-276F80988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314950"/>
            <a:ext cx="914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76B4D"/>
                </a:solidFill>
              </a:defRPr>
            </a:pPr>
            <a:r>
              <a:rPr sz="1425" b="1">
                <a:solidFill>
                  <a:srgbClr val="176B4D"/>
                </a:solidFill>
              </a:rPr>
              <a:t>The DiaBuddy Experience  •  Powered by CareSync Concierge®</a:t>
            </a:r>
          </a:p>
        </p:txBody>
      </p:sp>
      <p:pic>
        <p:nvPicPr>
          <p:cNvPr id="30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f8c122ac4d47b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1570208" y="6291072"/>
            <a:ext cx="438912" cy="4389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234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2026-09-09T17:22:41.2330000Z</dcterms:created>
  <dcterms:modified xsi:type="dcterms:W3CDTF">2026-09-09T17:22:41.2330000Z</dcterms:modified>
</coreProperties>
</file>